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6" r:id="rId3"/>
    <p:sldMasterId id="2147483689" r:id="rId4"/>
  </p:sldMasterIdLst>
  <p:notesMasterIdLst>
    <p:notesMasterId r:id="rId6"/>
  </p:notesMasterIdLst>
  <p:handoutMasterIdLst>
    <p:handoutMasterId r:id="rId18"/>
  </p:handoutMasterIdLst>
  <p:sldIdLst>
    <p:sldId id="383" r:id="rId5"/>
    <p:sldId id="329" r:id="rId7"/>
    <p:sldId id="379" r:id="rId8"/>
    <p:sldId id="361" r:id="rId9"/>
    <p:sldId id="331" r:id="rId10"/>
    <p:sldId id="341" r:id="rId11"/>
    <p:sldId id="354" r:id="rId12"/>
    <p:sldId id="386" r:id="rId13"/>
    <p:sldId id="356" r:id="rId14"/>
    <p:sldId id="384" r:id="rId15"/>
    <p:sldId id="385" r:id="rId16"/>
    <p:sldId id="378" r:id="rId17"/>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3"/>
          </p14:sldIdLst>
        </p14:section>
        <p14:section name="SLIDE STARTERS" id="{ACC24B29-0CC7-491A-A98A-CF7CBDBE501E}">
          <p14:sldIdLst>
            <p14:sldId id="329"/>
            <p14:sldId id="379"/>
            <p14:sldId id="361"/>
            <p14:sldId id="331"/>
            <p14:sldId id="341"/>
            <p14:sldId id="354"/>
            <p14:sldId id="386"/>
            <p14:sldId id="356"/>
            <p14:sldId id="384"/>
            <p14:sldId id="385"/>
          </p14:sldIdLst>
        </p14:section>
        <p14:section name="THANK YOU" id="{6CD91DAB-8EC3-4802-89E9-0F1C7022FB28}">
          <p14:sldIdLst>
            <p14:sldId id="3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0000"/>
    <a:srgbClr val="FFFFFF"/>
    <a:srgbClr val="E6E6E6"/>
    <a:srgbClr val="DC5924"/>
    <a:srgbClr val="B7472A"/>
    <a:srgbClr val="75D1FF"/>
    <a:srgbClr val="11161C"/>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974" autoAdjust="0"/>
  </p:normalViewPr>
  <p:slideViewPr>
    <p:cSldViewPr snapToGrid="0">
      <p:cViewPr>
        <p:scale>
          <a:sx n="66" d="100"/>
          <a:sy n="66" d="100"/>
        </p:scale>
        <p:origin x="1330" y="19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4" Type="http://schemas.openxmlformats.org/officeDocument/2006/relationships/customXml" Target="../customXml/item3.xml"/><Relationship Id="rId23" Type="http://schemas.openxmlformats.org/officeDocument/2006/relationships/customXml" Target="../customXml/item2.xml"/><Relationship Id="rId22" Type="http://schemas.openxmlformats.org/officeDocument/2006/relationships/customXml" Target="../customXml/item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fld>
            <a:endParaRPr kumimoji="0" 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fld>
            <a:endParaRPr kumimoji="0" 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4" Type="http://schemas.openxmlformats.org/officeDocument/2006/relationships/hyperlink" Target="http://www.nealanalytics.com/neal-creative/templates/" TargetMode="External"/><Relationship Id="rId3" Type="http://schemas.openxmlformats.org/officeDocument/2006/relationships/hyperlink" Target="http://www.nealanalytics.com/templates/" TargetMode="External"/><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endParaRPr lang="en-US" noProof="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endParaRPr lang="en-US" dirty="0"/>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endParaRPr lang="en-US" dirty="0"/>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endParaRPr lang="en-US"/>
          </a:p>
          <a:p>
            <a:pPr marL="0" lvl="1" indent="0" algn="l" defTabSz="914400" rtl="0" eaLnBrk="1" latinLnBrk="0" hangingPunct="1">
              <a:lnSpc>
                <a:spcPct val="90000"/>
              </a:lnSpc>
              <a:spcBef>
                <a:spcPts val="1000"/>
              </a:spcBef>
              <a:buFont typeface="Arial" panose="020B0604020202020204" pitchFamily="34" charset="0"/>
              <a:buNone/>
            </a:pPr>
            <a:r>
              <a:rPr lang="en-US"/>
              <a:t>Second level</a:t>
            </a:r>
            <a:endParaRPr lang="en-US"/>
          </a:p>
          <a:p>
            <a:pPr marL="0" lvl="2" indent="0" algn="l" defTabSz="914400" rtl="0" eaLnBrk="1" latinLnBrk="0" hangingPunct="1">
              <a:lnSpc>
                <a:spcPct val="90000"/>
              </a:lnSpc>
              <a:spcBef>
                <a:spcPts val="1000"/>
              </a:spcBef>
              <a:buFont typeface="Arial" panose="020B0604020202020204" pitchFamily="34" charset="0"/>
              <a:buNone/>
            </a:pPr>
            <a:r>
              <a:rPr lang="en-US"/>
              <a:t>Third level</a:t>
            </a:r>
            <a:endParaRPr lang="en-US"/>
          </a:p>
          <a:p>
            <a:pPr marL="0" lvl="3" indent="0" algn="l" defTabSz="914400" rtl="0" eaLnBrk="1" latinLnBrk="0" hangingPunct="1">
              <a:lnSpc>
                <a:spcPct val="90000"/>
              </a:lnSpc>
              <a:spcBef>
                <a:spcPts val="1000"/>
              </a:spcBef>
              <a:buFont typeface="Arial" panose="020B0604020202020204" pitchFamily="34" charset="0"/>
              <a:buNone/>
            </a:pPr>
            <a:r>
              <a:rPr lang="en-US"/>
              <a:t>Fourth level</a:t>
            </a:r>
            <a:endParaRPr lang="en-US"/>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endParaRPr lang="en-US"/>
          </a:p>
          <a:p>
            <a:pPr marL="0" lvl="1" indent="0" algn="l" defTabSz="914400" rtl="0" eaLnBrk="1" latinLnBrk="0" hangingPunct="1">
              <a:lnSpc>
                <a:spcPct val="90000"/>
              </a:lnSpc>
              <a:spcBef>
                <a:spcPts val="1000"/>
              </a:spcBef>
              <a:buFont typeface="Arial" panose="020B0604020202020204" pitchFamily="34" charset="0"/>
              <a:buNone/>
            </a:pPr>
            <a:r>
              <a:rPr lang="en-US"/>
              <a:t>Second level</a:t>
            </a:r>
            <a:endParaRPr lang="en-US"/>
          </a:p>
          <a:p>
            <a:pPr marL="0" lvl="2" indent="0" algn="l" defTabSz="914400" rtl="0" eaLnBrk="1" latinLnBrk="0" hangingPunct="1">
              <a:lnSpc>
                <a:spcPct val="90000"/>
              </a:lnSpc>
              <a:spcBef>
                <a:spcPts val="1000"/>
              </a:spcBef>
              <a:buFont typeface="Arial" panose="020B0604020202020204" pitchFamily="34" charset="0"/>
              <a:buNone/>
            </a:pPr>
            <a:r>
              <a:rPr lang="en-US"/>
              <a:t>Third level</a:t>
            </a:r>
            <a:endParaRPr lang="en-US"/>
          </a:p>
          <a:p>
            <a:pPr marL="0" lvl="3" indent="0" algn="l" defTabSz="914400" rtl="0" eaLnBrk="1" latinLnBrk="0" hangingPunct="1">
              <a:lnSpc>
                <a:spcPct val="90000"/>
              </a:lnSpc>
              <a:spcBef>
                <a:spcPts val="1000"/>
              </a:spcBef>
              <a:buFont typeface="Arial" panose="020B0604020202020204" pitchFamily="34" charset="0"/>
              <a:buNone/>
            </a:pPr>
            <a:r>
              <a:rPr lang="en-US"/>
              <a:t>Fourth level</a:t>
            </a:r>
            <a:endParaRPr lang="en-US"/>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endParaRPr lang="en-US"/>
          </a:p>
          <a:p>
            <a:pPr marL="0" lvl="1" indent="0" algn="l" defTabSz="914400" rtl="0" eaLnBrk="1" latinLnBrk="0" hangingPunct="1">
              <a:lnSpc>
                <a:spcPct val="90000"/>
              </a:lnSpc>
              <a:spcBef>
                <a:spcPts val="1000"/>
              </a:spcBef>
              <a:buFont typeface="Arial" panose="020B0604020202020204" pitchFamily="34" charset="0"/>
              <a:buNone/>
            </a:pPr>
            <a:r>
              <a:rPr lang="en-US"/>
              <a:t>Second level</a:t>
            </a:r>
            <a:endParaRPr lang="en-US"/>
          </a:p>
          <a:p>
            <a:pPr marL="0" lvl="2" indent="0" algn="l" defTabSz="914400" rtl="0" eaLnBrk="1" latinLnBrk="0" hangingPunct="1">
              <a:lnSpc>
                <a:spcPct val="90000"/>
              </a:lnSpc>
              <a:spcBef>
                <a:spcPts val="1000"/>
              </a:spcBef>
              <a:buFont typeface="Arial" panose="020B0604020202020204" pitchFamily="34" charset="0"/>
              <a:buNone/>
            </a:pPr>
            <a:r>
              <a:rPr lang="en-US"/>
              <a:t>Third level</a:t>
            </a:r>
            <a:endParaRPr lang="en-US"/>
          </a:p>
          <a:p>
            <a:pPr marL="0" lvl="3" indent="0" algn="l" defTabSz="914400" rtl="0" eaLnBrk="1" latinLnBrk="0" hangingPunct="1">
              <a:lnSpc>
                <a:spcPct val="90000"/>
              </a:lnSpc>
              <a:spcBef>
                <a:spcPts val="1000"/>
              </a:spcBef>
              <a:buFont typeface="Arial" panose="020B0604020202020204" pitchFamily="34" charset="0"/>
              <a:buNone/>
            </a:pPr>
            <a:r>
              <a:rPr lang="en-US"/>
              <a:t>Fourth level</a:t>
            </a:r>
            <a:endParaRPr lang="en-US"/>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lvl="0">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lvl="0">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lvl="0">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lvl="0">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lvl="0">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endParaRPr lang="en-US"/>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endParaRPr lang="en-US"/>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endParaRPr lang="en-US"/>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endParaRPr lang="en-US"/>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endParaRPr lang="en-US"/>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endParaRPr lang="en-US"/>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endParaRPr lang="en-US"/>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endParaRPr lang="en-US"/>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endParaRPr lang="en-US" dirty="0"/>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endParaRPr lang="en-US" dirty="0"/>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endParaRPr lang="en-US" dirty="0"/>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endParaRPr lang="en-US" dirty="0"/>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endParaRPr lang="en-US" dirty="0"/>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endParaRPr lang="en-US" dirty="0"/>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lvl="0">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lvl="0">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lvl="0">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lvl="0">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lvl="0">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lvl="0">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lvl="0">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lvl="0">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endParaRPr lang="en-US" dirty="0"/>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endParaRPr lang="en-US"/>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endParaRPr lang="en-US" dirty="0"/>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endParaRPr lang="en-US"/>
          </a:p>
        </p:txBody>
      </p:sp>
      <p:sp>
        <p:nvSpPr>
          <p:cNvPr id="12" name="Slide Number Placeholder 7"/>
          <p:cNvSpPr txBox="1"/>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fld>
            <a:endParaRPr lang="en-US"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endParaRPr lang="en-US" dirty="0"/>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endParaRPr lang="en-US"/>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endParaRPr lang="en-US"/>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endParaRPr lang="en-US"/>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endParaRPr lang="en-US" dirty="0"/>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egoe UI" panose="020B0502040204020203"/>
              <a:ea typeface="+mn-ea"/>
              <a:cs typeface="+mn-cs"/>
            </a:endParaRPr>
          </a:p>
        </p:txBody>
      </p:sp>
      <p:sp>
        <p:nvSpPr>
          <p:cNvPr id="17" name="Footer Placeholder 4"/>
          <p:cNvSpPr txBox="1"/>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dirty="0">
              <a:ln>
                <a:noFill/>
              </a:ln>
              <a:solidFill>
                <a:srgbClr val="FFFFFF"/>
              </a:solidFill>
              <a:effectLst/>
              <a:uLnTx/>
              <a:uFillTx/>
              <a:latin typeface="Segoe UI" panose="020B0502040204020203"/>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pPr>
            <a:r>
              <a:rPr lang="en-US" dirty="0"/>
              <a:t>CLICK TO EDIT MASTER TITLE STYLE</a:t>
            </a:r>
            <a:endParaRPr lang="en-US" dirty="0"/>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endParaRPr lang="en-US" dirty="0"/>
          </a:p>
          <a:p>
            <a:pPr lvl="1"/>
            <a:r>
              <a:rPr lang="en-US" dirty="0"/>
              <a:t>1</a:t>
            </a:r>
            <a:endParaRPr lang="en-US" dirty="0"/>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endPar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endParaRPr lang="en-US" dirty="0"/>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endParaRPr lang="en-US" dirty="0"/>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endParaRPr lang="en-US" dirty="0"/>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endParaRPr lang="en-US" dirty="0"/>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fld>
            <a:endParaRPr lang="en-US" dirty="0"/>
          </a:p>
        </p:txBody>
      </p:sp>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endParaRPr kumimoji="0" lang="en-US" sz="1050" b="1" i="0" u="none" strike="noStrike" kern="0" cap="none" spc="0" normalizeH="0" baseline="0" noProof="0" dirty="0">
              <a:ln>
                <a:noFill/>
              </a:ln>
              <a:solidFill>
                <a:schemeClr val="tx1"/>
              </a:solidFill>
              <a:effectLst/>
              <a:uLnTx/>
              <a:uFillTx/>
            </a:endParaRP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endParaRPr lang="en-US" sz="900" dirty="0">
                <a:solidFill>
                  <a:schemeClr val="tx1">
                    <a:lumMod val="65000"/>
                    <a:lumOff val="35000"/>
                  </a:schemeClr>
                </a:solidFil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latin typeface="Segoe UI" panose="020B0502040204020203"/>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endParaRPr lang="en-US" noProof="0"/>
          </a:p>
        </p:txBody>
      </p:sp>
      <p:sp>
        <p:nvSpPr>
          <p:cNvPr id="8" name="TextBox 7">
            <a:hlinkClick r:id="rId2"/>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3135" kern="1200" spc="0" baseline="0" dirty="0">
                <a:gradFill>
                  <a:gsLst>
                    <a:gs pos="1250">
                      <a:schemeClr val="tx2"/>
                    </a:gs>
                    <a:gs pos="99000">
                      <a:schemeClr val="tx2"/>
                    </a:gs>
                  </a:gsLst>
                  <a:lin ang="5400000" scaled="0"/>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endParaRPr lang="en-US" dirty="0"/>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endParaRPr kumimoji="0" lang="en-US" sz="1100" b="1" i="0" u="none" strike="noStrike" kern="0" cap="none" spc="0" normalizeH="0" baseline="0" noProof="0" dirty="0">
              <a:ln>
                <a:noFill/>
              </a:ln>
              <a:solidFill>
                <a:srgbClr val="FFFFFF"/>
              </a:solidFill>
              <a:effectLst/>
              <a:uLnTx/>
              <a:uFillTx/>
            </a:endParaRP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fld>
            <a:endParaRPr lang="en-US" dirty="0"/>
          </a:p>
        </p:txBody>
      </p:sp>
      <p:sp>
        <p:nvSpPr>
          <p:cNvPr id="13" name="TextBox 12">
            <a:hlinkClick r:id="rId4"/>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endParaRPr lang="en-US" dirty="0"/>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fld id="{5AE1514C-5E56-4738-A1FF-4B1CFD2A3E36}" type="slidenum">
              <a:rPr lang="en-US" smtClean="0"/>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endParaRPr kumimoji="0" lang="en-US" sz="1050" b="1" i="0" u="none" strike="noStrike" kern="0" cap="none" spc="0" normalizeH="0" baseline="0" noProof="0" dirty="0">
              <a:ln>
                <a:noFill/>
              </a:ln>
              <a:solidFill>
                <a:schemeClr val="tx1"/>
              </a:solidFill>
              <a:effectLst/>
              <a:uLnTx/>
              <a:uFillTx/>
            </a:endParaRP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endParaRPr lang="en-US" sz="900" dirty="0">
                <a:solidFill>
                  <a:schemeClr val="tx1">
                    <a:lumMod val="65000"/>
                    <a:lumOff val="35000"/>
                  </a:schemeClr>
                </a:solidFill>
              </a:endParaRPr>
            </a:p>
          </p:txBody>
        </p:sp>
      </p:gr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endParaRPr lang="en-US" dirty="0"/>
          </a:p>
          <a:p>
            <a:pPr lvl="1"/>
            <a:r>
              <a:rPr lang="en-US" dirty="0"/>
              <a:t> BOLD</a:t>
            </a:r>
            <a:endParaRPr lang="en-US" dirty="0"/>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fld id="{5AE1514C-5E56-4738-A1FF-4B1CFD2A3E36}" type="slidenum">
              <a:rPr lang="en-US" smtClean="0"/>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6" name="TextBox 5">
            <a:hlinkClick r:id="rId3"/>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endParaRPr kumimoji="0" lang="en-US" sz="1050" b="1" i="0" u="none" strike="noStrike" kern="0" cap="none" spc="0" normalizeH="0" baseline="0" noProof="0" dirty="0">
              <a:ln>
                <a:noFill/>
              </a:ln>
              <a:solidFill>
                <a:schemeClr val="tx1"/>
              </a:solidFill>
              <a:effectLst/>
              <a:uLnTx/>
              <a:uFillTx/>
            </a:endParaRP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p:cNvGrpSpPr/>
          <p:nvPr userDrawn="1"/>
        </p:nvGrpSpPr>
        <p:grpSpPr>
          <a:xfrm>
            <a:off x="5976075" y="3634505"/>
            <a:ext cx="1700633" cy="1798732"/>
            <a:chOff x="5976075" y="3634505"/>
            <a:chExt cx="1700633" cy="1798732"/>
          </a:xfrm>
        </p:grpSpPr>
        <p:pic>
          <p:nvPicPr>
            <p:cNvPr id="9" name="Picture 8"/>
            <p:cNvPicPr>
              <a:picLocks noChangeAspect="1"/>
            </p:cNvPicPr>
            <p:nvPr/>
          </p:nvPicPr>
          <p:blipFill rotWithShape="1">
            <a:blip r:embed="rId5" cstate="screen">
              <a:extLst>
                <a:ext uri="{28A0092B-C50C-407E-A947-70E740481C1C}">
                  <a14:useLocalDpi xmlns:a14="http://schemas.microsoft.com/office/drawing/2010/main" val="0"/>
                </a:ext>
              </a:extLst>
            </a:blip>
            <a:srcRect/>
            <a:stretch>
              <a:fillRect/>
            </a:stretch>
          </p:blipFill>
          <p:spPr>
            <a:xfrm>
              <a:off x="6061135" y="4142336"/>
              <a:ext cx="860601" cy="1290901"/>
            </a:xfrm>
            <a:prstGeom prst="rect">
              <a:avLst/>
            </a:prstGeom>
          </p:spPr>
        </p:pic>
        <p:sp>
          <p:nvSpPr>
            <p:cNvPr id="10" name="TextBox 9"/>
            <p:cNvSpPr txBox="1"/>
            <p:nvPr/>
          </p:nvSpPr>
          <p:spPr>
            <a:xfrm>
              <a:off x="5976075" y="3634505"/>
              <a:ext cx="1700633" cy="507831"/>
            </a:xfrm>
            <a:prstGeom prst="rect">
              <a:avLst/>
            </a:prstGeom>
            <a:noFill/>
          </p:spPr>
          <p:txBody>
            <a:bodyPr wrap="square" rtlCol="0">
              <a:spAutoFit/>
            </a:bodyPr>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endParaRPr lang="en-US" sz="900" dirty="0">
                <a:solidFill>
                  <a:schemeClr val="tx1">
                    <a:lumMod val="65000"/>
                    <a:lumOff val="35000"/>
                  </a:schemeClr>
                </a:solidFill>
              </a:endParaRPr>
            </a:p>
          </p:txBody>
        </p:sp>
      </p:gr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endParaRPr lang="en-US" dirty="0"/>
          </a:p>
          <a:p>
            <a:pPr lvl="1"/>
            <a:r>
              <a:rPr lang="en-US" dirty="0"/>
              <a:t>BOLD</a:t>
            </a:r>
            <a:endParaRPr lang="en-US" dirty="0"/>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855"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endParaRPr lang="en-US" dirty="0"/>
          </a:p>
          <a:p>
            <a:pPr lvl="1"/>
            <a:r>
              <a:rPr lang="en-US" dirty="0"/>
              <a:t> BOLD</a:t>
            </a:r>
            <a:endParaRPr lang="en-US" dirty="0"/>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endParaRPr lang="en-US" dirty="0"/>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endParaRPr lang="en-US" dirty="0"/>
          </a:p>
          <a:p>
            <a:pPr lvl="1"/>
            <a:r>
              <a:rPr lang="en-US" dirty="0"/>
              <a:t>BOLD</a:t>
            </a:r>
            <a:endParaRPr lang="en-US" dirty="0"/>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solidFill>
                  <a:schemeClr val="bg1"/>
                </a:soli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endParaRPr lang="en-US" dirty="0"/>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endParaRPr lang="en-US" dirty="0"/>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None/>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0"/>
            </a:lvl2pPr>
            <a:lvl3pPr marL="227330" indent="0">
              <a:buNone/>
              <a:defRPr sz="1960"/>
            </a:lvl3pPr>
            <a:lvl4pPr marL="451485" indent="0">
              <a:buNone/>
              <a:defRPr/>
            </a:lvl4pPr>
            <a:lvl5pPr marL="672465" indent="0">
              <a:buNone/>
              <a:defRPr/>
            </a:lvl5pPr>
          </a:lstStyle>
          <a:p>
            <a:r>
              <a:rPr lang="en-US" dirty="0"/>
              <a:t>A short introduction</a:t>
            </a:r>
            <a:br>
              <a:rPr lang="en-US" dirty="0"/>
            </a:br>
            <a:r>
              <a:rPr lang="en-US" dirty="0"/>
              <a:t>to the data, revealing</a:t>
            </a:r>
            <a:br>
              <a:rPr lang="en-US" dirty="0"/>
            </a:br>
            <a:r>
              <a:rPr lang="en-US" dirty="0"/>
              <a:t>points one at a time, will enhance comprehension.</a:t>
            </a:r>
            <a:endParaRPr lang="en-US" dirty="0"/>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endParaRPr lang="en-US" dirty="0"/>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70">
                <a:latin typeface="+mn-lt"/>
              </a:defRPr>
            </a:lvl3pPr>
            <a:lvl4pPr marL="0" indent="0" algn="l">
              <a:buNone/>
              <a:defRPr sz="1370">
                <a:latin typeface="+mn-lt"/>
              </a:defRPr>
            </a:lvl4pPr>
            <a:lvl5pPr marL="0" indent="0" algn="l">
              <a:buNone/>
              <a:defRPr sz="137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4" Type="http://schemas.openxmlformats.org/officeDocument/2006/relationships/theme" Target="../theme/theme2.xml"/><Relationship Id="rId13" Type="http://schemas.openxmlformats.org/officeDocument/2006/relationships/image" Target="../media/image9.jpeg"/><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4" Type="http://schemas.openxmlformats.org/officeDocument/2006/relationships/theme" Target="../theme/theme3.xml"/><Relationship Id="rId13" Type="http://schemas.openxmlformats.org/officeDocument/2006/relationships/image" Target="../media/image9.jpeg"/><Relationship Id="rId12" Type="http://schemas.openxmlformats.org/officeDocument/2006/relationships/slideLayout" Target="../slideLayouts/slideLayout51.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4997E989-D798-4C62-8E93-3D2D613C2488}"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4997E989-D798-4C62-8E93-3D2D613C2488}"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2.xml"/><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0" y="5641975"/>
            <a:ext cx="3618865" cy="10960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400" i="1" dirty="0">
                <a:gradFill>
                  <a:gsLst>
                    <a:gs pos="0">
                      <a:srgbClr val="75D1FF">
                        <a:lumMod val="5000"/>
                        <a:lumOff val="95000"/>
                      </a:srgbClr>
                    </a:gs>
                    <a:gs pos="100000">
                      <a:srgbClr val="FFFFFF"/>
                    </a:gs>
                  </a:gsLst>
                  <a:lin ang="5400000" scaled="1"/>
                </a:gradFill>
              </a:rPr>
              <a:t>Presentation by :</a:t>
            </a:r>
            <a:endParaRPr lang="en-US" sz="2400" i="1" dirty="0">
              <a:gradFill>
                <a:gsLst>
                  <a:gs pos="0">
                    <a:srgbClr val="75D1FF">
                      <a:lumMod val="5000"/>
                      <a:lumOff val="95000"/>
                    </a:srgbClr>
                  </a:gs>
                  <a:gs pos="100000">
                    <a:srgbClr val="FFFFFF"/>
                  </a:gs>
                </a:gsLst>
                <a:lin ang="5400000" scaled="1"/>
              </a:gradFill>
            </a:endParaRPr>
          </a:p>
          <a:p>
            <a:pPr lvl="0" algn="ctr">
              <a:lnSpc>
                <a:spcPct val="90000"/>
              </a:lnSpc>
            </a:pPr>
            <a:r>
              <a:rPr lang="en-US" sz="2800" dirty="0">
                <a:gradFill>
                  <a:gsLst>
                    <a:gs pos="0">
                      <a:srgbClr val="75D1FF">
                        <a:lumMod val="5000"/>
                        <a:lumOff val="95000"/>
                      </a:srgbClr>
                    </a:gs>
                    <a:gs pos="100000">
                      <a:srgbClr val="FFFFFF"/>
                    </a:gs>
                  </a:gsLst>
                  <a:lin ang="5400000" scaled="1"/>
                </a:gradFill>
              </a:rPr>
              <a:t>Hemanth Nayak</a:t>
            </a:r>
            <a:endParaRPr lang="en-US" sz="2800" dirty="0">
              <a:gradFill>
                <a:gsLst>
                  <a:gs pos="0">
                    <a:srgbClr val="75D1FF">
                      <a:lumMod val="5000"/>
                      <a:lumOff val="95000"/>
                    </a:srgbClr>
                  </a:gs>
                  <a:gs pos="100000">
                    <a:srgbClr val="FFFFFF"/>
                  </a:gs>
                </a:gsLst>
                <a:lin ang="5400000" scaled="1"/>
              </a:gradFill>
            </a:endParaRPr>
          </a:p>
        </p:txBody>
      </p:sp>
      <p:sp>
        <p:nvSpPr>
          <p:cNvPr id="7" name="Title 6"/>
          <p:cNvSpPr>
            <a:spLocks noGrp="1"/>
          </p:cNvSpPr>
          <p:nvPr>
            <p:ph type="ctrTitle"/>
          </p:nvPr>
        </p:nvSpPr>
        <p:spPr>
          <a:xfrm>
            <a:off x="142" y="556199"/>
            <a:ext cx="8804365" cy="1586230"/>
          </a:xfrm>
        </p:spPr>
        <p:txBody>
          <a:bodyPr/>
          <a:lstStyle/>
          <a:p>
            <a:r>
              <a:rPr lang="en-US" sz="5400" dirty="0"/>
              <a:t>CUSTOMER CHURN PREDICTION</a:t>
            </a:r>
            <a:endParaRPr lang="en-US" sz="54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fld>
            <a:endParaRPr lang="en-US" dirty="0"/>
          </a:p>
        </p:txBody>
      </p:sp>
      <p:pic>
        <p:nvPicPr>
          <p:cNvPr id="13" name="Picture 12" descr="1_YEBB4XJvcabjp1vL37LLQQ"/>
          <p:cNvPicPr>
            <a:picLocks noChangeAspect="1"/>
          </p:cNvPicPr>
          <p:nvPr/>
        </p:nvPicPr>
        <p:blipFill>
          <a:blip r:embed="rId1"/>
          <a:srcRect t="13667"/>
          <a:stretch>
            <a:fillRect/>
          </a:stretch>
        </p:blipFill>
        <p:spPr>
          <a:xfrm>
            <a:off x="5253355" y="1436370"/>
            <a:ext cx="6938645" cy="5421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50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bldLvl="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E1514C-5E56-4738-A1FF-4B1CFD2A3E36}" type="slidenum">
              <a:rPr lang="en-US" smtClean="0"/>
            </a:fld>
            <a:endParaRPr lang="en-US" dirty="0"/>
          </a:p>
        </p:txBody>
      </p:sp>
      <p:sp>
        <p:nvSpPr>
          <p:cNvPr id="71" name="Text Placeholder 70"/>
          <p:cNvSpPr>
            <a:spLocks noGrp="1"/>
          </p:cNvSpPr>
          <p:nvPr/>
        </p:nvSpPr>
        <p:spPr>
          <a:xfrm>
            <a:off x="163830" y="606425"/>
            <a:ext cx="11739245" cy="5077460"/>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3600" b="0" kern="1200">
                <a:gradFill>
                  <a:gsLst>
                    <a:gs pos="15000">
                      <a:schemeClr val="tx1"/>
                    </a:gs>
                    <a:gs pos="47000">
                      <a:schemeClr val="tx1"/>
                    </a:gs>
                  </a:gsLst>
                  <a:lin ang="5400000" scaled="1"/>
                </a:gradFill>
                <a:latin typeface="+mj-lt"/>
                <a:ea typeface="+mn-ea"/>
                <a:cs typeface="+mn-cs"/>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pPr>
            <a:r>
              <a:rPr lang="en-US" altLang="en-US" sz="4000" dirty="0">
                <a:solidFill>
                  <a:schemeClr val="tx1"/>
                </a:solidFill>
                <a:effectLst>
                  <a:outerShdw blurRad="38100" dist="19050" dir="2700000" algn="tl" rotWithShape="0">
                    <a:schemeClr val="dk1">
                      <a:alpha val="40000"/>
                    </a:schemeClr>
                  </a:outerShdw>
                </a:effectLst>
                <a:latin typeface="Segoe UI Semibold" panose="020B0702040204020203" pitchFamily="34" charset="0"/>
                <a:cs typeface="Segoe UI Semibold" panose="020B0702040204020203" pitchFamily="34" charset="0"/>
              </a:rPr>
              <a:t>Final Thoughts</a:t>
            </a:r>
            <a:endParaRPr lang="en-US" altLang="en-US" sz="4000" dirty="0">
              <a:solidFill>
                <a:schemeClr val="tx1"/>
              </a:solidFill>
              <a:effectLst>
                <a:outerShdw blurRad="38100" dist="19050" dir="2700000" algn="tl" rotWithShape="0">
                  <a:schemeClr val="dk1">
                    <a:alpha val="40000"/>
                  </a:schemeClr>
                </a:outerShdw>
              </a:effectLst>
              <a:latin typeface="Segoe UI Semibold" panose="020B0702040204020203" pitchFamily="34" charset="0"/>
              <a:cs typeface="Segoe UI Semibold" panose="020B0702040204020203" pitchFamily="34" charset="0"/>
            </a:endParaRPr>
          </a:p>
          <a:p>
            <a:pPr algn="ctr">
              <a:lnSpc>
                <a:spcPct val="100000"/>
              </a:lnSpc>
              <a:buFont typeface="Arial" panose="020B0604020202020204" pitchFamily="34" charset="0"/>
            </a:pPr>
            <a:endParaRPr lang="en-US" altLang="en-US" b="1" dirty="0">
              <a:solidFill>
                <a:schemeClr val="tx1"/>
              </a:solidFill>
              <a:effectLst>
                <a:outerShdw blurRad="38100" dist="19050" dir="2700000" algn="tl" rotWithShape="0">
                  <a:schemeClr val="dk1">
                    <a:alpha val="40000"/>
                  </a:schemeClr>
                </a:outerShdw>
              </a:effectLst>
              <a:latin typeface="Segoe UI Semibold" panose="020B0702040204020203" pitchFamily="34" charset="0"/>
              <a:cs typeface="Segoe UI Semibold" panose="020B0702040204020203" pitchFamily="34" charset="0"/>
            </a:endParaRPr>
          </a:p>
          <a:p>
            <a:pPr marL="285750" indent="-285750" algn="just">
              <a:lnSpc>
                <a:spcPct val="100000"/>
              </a:lnSpc>
              <a:buFont typeface="Arial" panose="020B0604020202020204" pitchFamily="34" charset="0"/>
              <a:buChar char="•"/>
            </a:pPr>
            <a:r>
              <a:rPr lang="en-US" altLang="en-US" sz="1800" dirty="0">
                <a:solidFill>
                  <a:schemeClr val="tx2"/>
                </a:solidFill>
                <a:latin typeface="Segoe UI Semibold" panose="020B0702040204020203" pitchFamily="34" charset="0"/>
                <a:cs typeface="Segoe UI Semibold" panose="020B0702040204020203" pitchFamily="34" charset="0"/>
              </a:rPr>
              <a:t>The analysis of churn prediction reveals important details about consumer behavior. When predicting loss of customers, key metrics like average monthly consumption, last login activity, and complaint rate have the biggest impact. This emphasizes how crucial user experience, customer involvement, and service dependability are to keeping telecom customers.</a:t>
            </a:r>
            <a:endParaRPr lang="en-US" altLang="en-US" sz="1800" dirty="0">
              <a:solidFill>
                <a:schemeClr val="tx2"/>
              </a:solidFill>
              <a:latin typeface="Segoe UI Semibold" panose="020B0702040204020203" pitchFamily="34" charset="0"/>
              <a:cs typeface="Segoe UI Semibold" panose="020B0702040204020203" pitchFamily="34" charset="0"/>
            </a:endParaRPr>
          </a:p>
          <a:p>
            <a:pPr marL="285750" indent="-285750" algn="just">
              <a:lnSpc>
                <a:spcPct val="100000"/>
              </a:lnSpc>
              <a:buFont typeface="Arial" panose="020B0604020202020204" pitchFamily="34" charset="0"/>
              <a:buChar char="•"/>
            </a:pPr>
            <a:endParaRPr lang="en-US" altLang="en-US" sz="1800" dirty="0">
              <a:solidFill>
                <a:schemeClr val="tx2"/>
              </a:solidFill>
              <a:latin typeface="Segoe UI Semibold" panose="020B0702040204020203" pitchFamily="34" charset="0"/>
              <a:cs typeface="Segoe UI Semibold" panose="020B0702040204020203" pitchFamily="34" charset="0"/>
            </a:endParaRPr>
          </a:p>
          <a:p>
            <a:pPr marL="285750" indent="-285750" algn="just">
              <a:lnSpc>
                <a:spcPct val="100000"/>
              </a:lnSpc>
              <a:buFont typeface="Arial" panose="020B0604020202020204" pitchFamily="34" charset="0"/>
              <a:buChar char="•"/>
            </a:pPr>
            <a:r>
              <a:rPr lang="en-US" altLang="en-US" sz="1800" dirty="0">
                <a:solidFill>
                  <a:schemeClr val="tx2"/>
                </a:solidFill>
                <a:latin typeface="Segoe UI Semibold" panose="020B0702040204020203" pitchFamily="34" charset="0"/>
                <a:cs typeface="Segoe UI Semibold" panose="020B0702040204020203" pitchFamily="34" charset="0"/>
              </a:rPr>
              <a:t>Understanding the factors that contribute to customer churn is crucial for preserving market share and profitability in a sector with fierce competition and low switching costs. By using predictive analytics, telecom companies may take action before clients depart, which lowers attrition and raises customer lifetime value.</a:t>
            </a:r>
            <a:endParaRPr lang="en-US" altLang="en-US" sz="1800" dirty="0">
              <a:solidFill>
                <a:schemeClr val="tx2"/>
              </a:solidFill>
              <a:latin typeface="Segoe UI Semibold" panose="020B0702040204020203" pitchFamily="34" charset="0"/>
              <a:cs typeface="Segoe UI Semibold" panose="020B0702040204020203" pitchFamily="34" charset="0"/>
            </a:endParaRPr>
          </a:p>
          <a:p>
            <a:pPr marL="285750" indent="-285750" algn="just">
              <a:lnSpc>
                <a:spcPct val="100000"/>
              </a:lnSpc>
              <a:buFont typeface="Arial" panose="020B0604020202020204" pitchFamily="34" charset="0"/>
              <a:buChar char="•"/>
            </a:pPr>
            <a:endParaRPr lang="en-US" altLang="en-US" sz="1800" dirty="0">
              <a:solidFill>
                <a:schemeClr val="tx2"/>
              </a:solidFill>
              <a:latin typeface="Segoe UI Semibold" panose="020B0702040204020203" pitchFamily="34" charset="0"/>
              <a:cs typeface="Segoe UI Semibold" panose="020B0702040204020203" pitchFamily="34" charset="0"/>
            </a:endParaRPr>
          </a:p>
          <a:p>
            <a:pPr marL="285750" indent="-285750" algn="just">
              <a:lnSpc>
                <a:spcPct val="100000"/>
              </a:lnSpc>
              <a:buFont typeface="Arial" panose="020B0604020202020204" pitchFamily="34" charset="0"/>
              <a:buChar char="•"/>
            </a:pPr>
            <a:endParaRPr lang="en-US" altLang="en-US" sz="1800" dirty="0">
              <a:solidFill>
                <a:schemeClr val="tx2"/>
              </a:solidFill>
              <a:latin typeface="Segoe UI Semibold" panose="020B0702040204020203" pitchFamily="34" charset="0"/>
              <a:cs typeface="Segoe UI Semibold" panose="020B0702040204020203" pitchFamily="34" charset="0"/>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696726" y="6484937"/>
            <a:ext cx="533348" cy="365125"/>
          </a:xfrm>
        </p:spPr>
        <p:txBody>
          <a:bodyPr/>
          <a:lstStyle/>
          <a:p>
            <a:fld id="{5AE1514C-5E56-4738-A1FF-4B1CFD2A3E36}" type="slidenum">
              <a:rPr lang="en-US" smtClean="0"/>
            </a:fld>
            <a:endParaRPr lang="en-US" dirty="0"/>
          </a:p>
        </p:txBody>
      </p:sp>
      <p:sp>
        <p:nvSpPr>
          <p:cNvPr id="11" name="Text Placeholder 10"/>
          <p:cNvSpPr>
            <a:spLocks noGrp="1"/>
          </p:cNvSpPr>
          <p:nvPr>
            <p:ph type="body" sz="quarter" idx="11"/>
          </p:nvPr>
        </p:nvSpPr>
        <p:spPr>
          <a:xfrm>
            <a:off x="6168390" y="-249555"/>
            <a:ext cx="6023610" cy="6622415"/>
          </a:xfrm>
        </p:spPr>
        <p:txBody>
          <a:bodyPr wrap="square">
            <a:noAutofit/>
          </a:bodyPr>
          <a:lstStyle/>
          <a:p>
            <a:pPr algn="l">
              <a:buFont typeface="Arial" panose="020B0604020202020204" pitchFamily="34" charset="0"/>
            </a:pPr>
            <a:endParaRPr altLang="en-US" sz="1200" b="1">
              <a:solidFill>
                <a:schemeClr val="tx1"/>
              </a:solidFill>
              <a:effectLst>
                <a:outerShdw blurRad="38100" dist="19050" dir="2700000" algn="tl" rotWithShape="0">
                  <a:schemeClr val="dk1">
                    <a:alpha val="40000"/>
                  </a:schemeClr>
                </a:outerShdw>
              </a:effectLst>
              <a:sym typeface="+mn-ea"/>
            </a:endParaRPr>
          </a:p>
          <a:p>
            <a:pPr algn="ctr">
              <a:buFont typeface="Arial" panose="020B0604020202020204" pitchFamily="34" charset="0"/>
            </a:pPr>
            <a:r>
              <a:rPr altLang="en-US" sz="4000" b="1">
                <a:solidFill>
                  <a:schemeClr val="tx1"/>
                </a:solidFill>
                <a:effectLst>
                  <a:outerShdw blurRad="38100" dist="19050" dir="2700000" algn="tl" rotWithShape="0">
                    <a:schemeClr val="dk1">
                      <a:alpha val="40000"/>
                    </a:schemeClr>
                  </a:outerShdw>
                </a:effectLst>
                <a:sym typeface="+mn-ea"/>
              </a:rPr>
              <a:t> Retention Strategies</a:t>
            </a:r>
            <a:endParaRPr lang="en-US" altLang="en-US" sz="1400">
              <a:solidFill>
                <a:schemeClr val="tx1"/>
              </a:solidFill>
              <a:effectLst/>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altLang="en-US" sz="1600">
                <a:solidFill>
                  <a:schemeClr val="tx1"/>
                </a:solidFill>
                <a:effectLst/>
                <a:latin typeface="Segoe UI" panose="020B0502040204020203" pitchFamily="34" charset="0"/>
                <a:cs typeface="Segoe UI" panose="020B0502040204020203" pitchFamily="34" charset="0"/>
              </a:rPr>
              <a:t>Target Users with Low Usage</a:t>
            </a:r>
            <a:r>
              <a:rPr lang="en-US" altLang="en-US" sz="1600">
                <a:solidFill>
                  <a:schemeClr val="tx1"/>
                </a:solidFill>
                <a:effectLst/>
                <a:latin typeface="Segoe UI" panose="020B0502040204020203" pitchFamily="34" charset="0"/>
                <a:cs typeface="Segoe UI" panose="020B0502040204020203" pitchFamily="34" charset="0"/>
              </a:rPr>
              <a:t> </a:t>
            </a:r>
            <a:r>
              <a:rPr lang="en-US" altLang="en-US" sz="1600">
                <a:solidFill>
                  <a:schemeClr val="tx1"/>
                </a:solidFill>
                <a:effectLst/>
                <a:latin typeface="Segoe UI" panose="020B0502040204020203" pitchFamily="34" charset="0"/>
                <a:cs typeface="Segoe UI" panose="020B0502040204020203" pitchFamily="34" charset="0"/>
              </a:rPr>
              <a:t>: Provide discounts, bundle offers, or use advice.</a:t>
            </a:r>
            <a:endParaRPr lang="en-US" altLang="en-US" sz="1600">
              <a:solidFill>
                <a:schemeClr val="tx1"/>
              </a:solidFill>
              <a:effectLst/>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altLang="en-US" sz="1600">
                <a:solidFill>
                  <a:schemeClr val="tx1"/>
                </a:solidFill>
                <a:effectLst/>
                <a:latin typeface="Segoe UI" panose="020B0502040204020203" pitchFamily="34" charset="0"/>
                <a:cs typeface="Segoe UI" panose="020B0502040204020203" pitchFamily="34" charset="0"/>
              </a:rPr>
              <a:t>Engage Inactive Users Again</a:t>
            </a:r>
            <a:r>
              <a:rPr lang="en-US" altLang="en-US" sz="1600">
                <a:solidFill>
                  <a:schemeClr val="tx1"/>
                </a:solidFill>
                <a:effectLst/>
                <a:latin typeface="Segoe UI" panose="020B0502040204020203" pitchFamily="34" charset="0"/>
                <a:cs typeface="Segoe UI" panose="020B0502040204020203" pitchFamily="34" charset="0"/>
              </a:rPr>
              <a:t> </a:t>
            </a:r>
            <a:r>
              <a:rPr lang="en-US" altLang="en-US" sz="1600">
                <a:solidFill>
                  <a:schemeClr val="tx1"/>
                </a:solidFill>
                <a:effectLst/>
                <a:latin typeface="Segoe UI" panose="020B0502040204020203" pitchFamily="34" charset="0"/>
                <a:cs typeface="Segoe UI" panose="020B0502040204020203" pitchFamily="34" charset="0"/>
              </a:rPr>
              <a:t>: Send offers or communications while there is no activity on the login.</a:t>
            </a:r>
            <a:endParaRPr lang="en-US" altLang="en-US" sz="1600">
              <a:solidFill>
                <a:schemeClr val="tx1"/>
              </a:solidFill>
              <a:effectLst/>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altLang="en-US" sz="1600">
                <a:solidFill>
                  <a:schemeClr val="tx1"/>
                </a:solidFill>
                <a:effectLst/>
                <a:latin typeface="Segoe UI" panose="020B0502040204020203" pitchFamily="34" charset="0"/>
                <a:cs typeface="Segoe UI" panose="020B0502040204020203" pitchFamily="34" charset="0"/>
              </a:rPr>
              <a:t>Respond to Users with High Complaints</a:t>
            </a:r>
            <a:r>
              <a:rPr lang="en-US" altLang="en-US" sz="1600">
                <a:solidFill>
                  <a:schemeClr val="tx1"/>
                </a:solidFill>
                <a:effectLst/>
                <a:latin typeface="Segoe UI" panose="020B0502040204020203" pitchFamily="34" charset="0"/>
                <a:cs typeface="Segoe UI" panose="020B0502040204020203" pitchFamily="34" charset="0"/>
              </a:rPr>
              <a:t> </a:t>
            </a:r>
            <a:r>
              <a:rPr lang="en-US" altLang="en-US" sz="1600">
                <a:solidFill>
                  <a:schemeClr val="tx1"/>
                </a:solidFill>
                <a:effectLst/>
                <a:latin typeface="Segoe UI" panose="020B0502040204020203" pitchFamily="34" charset="0"/>
                <a:cs typeface="Segoe UI" panose="020B0502040204020203" pitchFamily="34" charset="0"/>
              </a:rPr>
              <a:t>: Give assistance top priority and extend kindness.</a:t>
            </a:r>
            <a:endParaRPr lang="en-US" altLang="en-US" sz="1600">
              <a:solidFill>
                <a:schemeClr val="tx1"/>
              </a:solidFill>
              <a:effectLst/>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altLang="en-US" sz="1600">
                <a:solidFill>
                  <a:schemeClr val="tx1"/>
                </a:solidFill>
                <a:effectLst/>
                <a:latin typeface="Segoe UI" panose="020B0502040204020203" pitchFamily="34" charset="0"/>
                <a:cs typeface="Segoe UI" panose="020B0502040204020203" pitchFamily="34" charset="0"/>
              </a:rPr>
              <a:t>Efforts to Maintain Segments</a:t>
            </a:r>
            <a:r>
              <a:rPr lang="en-US" altLang="en-US" sz="1600">
                <a:solidFill>
                  <a:schemeClr val="tx1"/>
                </a:solidFill>
                <a:effectLst/>
                <a:latin typeface="Segoe UI" panose="020B0502040204020203" pitchFamily="34" charset="0"/>
                <a:cs typeface="Segoe UI" panose="020B0502040204020203" pitchFamily="34" charset="0"/>
              </a:rPr>
              <a:t> </a:t>
            </a:r>
            <a:r>
              <a:rPr lang="en-US" altLang="en-US" sz="1600">
                <a:solidFill>
                  <a:schemeClr val="tx1"/>
                </a:solidFill>
                <a:effectLst/>
                <a:latin typeface="Segoe UI" panose="020B0502040204020203" pitchFamily="34" charset="0"/>
                <a:cs typeface="Segoe UI" panose="020B0502040204020203" pitchFamily="34" charset="0"/>
              </a:rPr>
              <a:t>: To save money on false positives, use confidence scores.</a:t>
            </a:r>
            <a:endParaRPr lang="en-US" altLang="en-US" sz="1600">
              <a:solidFill>
                <a:schemeClr val="tx1"/>
              </a:solidFill>
              <a:effectLst/>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altLang="en-US" sz="1600">
                <a:solidFill>
                  <a:schemeClr val="tx1"/>
                </a:solidFill>
                <a:effectLst/>
                <a:latin typeface="Segoe UI" panose="020B0502040204020203" pitchFamily="34" charset="0"/>
                <a:cs typeface="Segoe UI" panose="020B0502040204020203" pitchFamily="34" charset="0"/>
              </a:rPr>
              <a:t>Programs for Behavior-Based Loyalty</a:t>
            </a:r>
            <a:r>
              <a:rPr lang="en-US" altLang="en-US" sz="1600">
                <a:solidFill>
                  <a:schemeClr val="tx1"/>
                </a:solidFill>
                <a:effectLst/>
                <a:latin typeface="Segoe UI" panose="020B0502040204020203" pitchFamily="34" charset="0"/>
                <a:cs typeface="Segoe UI" panose="020B0502040204020203" pitchFamily="34" charset="0"/>
              </a:rPr>
              <a:t> </a:t>
            </a:r>
            <a:r>
              <a:rPr lang="en-US" altLang="en-US" sz="1600">
                <a:solidFill>
                  <a:schemeClr val="tx1"/>
                </a:solidFill>
                <a:effectLst/>
                <a:latin typeface="Segoe UI" panose="020B0502040204020203" pitchFamily="34" charset="0"/>
                <a:cs typeface="Segoe UI" panose="020B0502040204020203" pitchFamily="34" charset="0"/>
              </a:rPr>
              <a:t>: Reward engagement and consistent use rather than just plan type.</a:t>
            </a:r>
            <a:endParaRPr lang="en-US" altLang="en-US" sz="1600">
              <a:solidFill>
                <a:schemeClr val="tx1"/>
              </a:solidFill>
              <a:effectLst/>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altLang="en-US" sz="1600">
                <a:solidFill>
                  <a:schemeClr val="tx1"/>
                </a:solidFill>
                <a:effectLst/>
                <a:latin typeface="Segoe UI" panose="020B0502040204020203" pitchFamily="34" charset="0"/>
                <a:cs typeface="Segoe UI" panose="020B0502040204020203" pitchFamily="34" charset="0"/>
              </a:rPr>
              <a:t>Automate Alerts for Churn</a:t>
            </a:r>
            <a:r>
              <a:rPr lang="en-US" altLang="en-US" sz="1600">
                <a:solidFill>
                  <a:schemeClr val="tx1"/>
                </a:solidFill>
                <a:effectLst/>
                <a:latin typeface="Segoe UI" panose="020B0502040204020203" pitchFamily="34" charset="0"/>
                <a:cs typeface="Segoe UI" panose="020B0502040204020203" pitchFamily="34" charset="0"/>
              </a:rPr>
              <a:t> </a:t>
            </a:r>
            <a:r>
              <a:rPr lang="en-US" altLang="en-US" sz="1600">
                <a:solidFill>
                  <a:schemeClr val="tx1"/>
                </a:solidFill>
                <a:effectLst/>
                <a:latin typeface="Segoe UI" panose="020B0502040204020203" pitchFamily="34" charset="0"/>
                <a:cs typeface="Segoe UI" panose="020B0502040204020203" pitchFamily="34" charset="0"/>
              </a:rPr>
              <a:t>: Send high-risk consumers CRM actions (emails, calls).</a:t>
            </a:r>
            <a:endParaRPr lang="en-US" altLang="en-US" sz="1600">
              <a:solidFill>
                <a:schemeClr val="tx1"/>
              </a:solidFill>
              <a:effectLst/>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altLang="en-US" sz="1600">
                <a:solidFill>
                  <a:schemeClr val="tx1"/>
                </a:solidFill>
                <a:effectLst/>
                <a:latin typeface="Segoe UI" panose="020B0502040204020203" pitchFamily="34" charset="0"/>
                <a:cs typeface="Segoe UI" panose="020B0502040204020203" pitchFamily="34" charset="0"/>
              </a:rPr>
              <a:t>Update the model frequently </a:t>
            </a:r>
            <a:r>
              <a:rPr lang="en-US" altLang="en-US" sz="1600">
                <a:solidFill>
                  <a:schemeClr val="tx1"/>
                </a:solidFill>
                <a:effectLst/>
                <a:latin typeface="Segoe UI" panose="020B0502040204020203" pitchFamily="34" charset="0"/>
                <a:cs typeface="Segoe UI" panose="020B0502040204020203" pitchFamily="34" charset="0"/>
              </a:rPr>
              <a:t>: Refine using updated data, and monitor the success of campaigns.</a:t>
            </a:r>
            <a:endParaRPr lang="en-US" altLang="en-US" sz="1600">
              <a:solidFill>
                <a:schemeClr val="tx1"/>
              </a:solidFill>
              <a:effectLst/>
              <a:latin typeface="Segoe UI" panose="020B0502040204020203" pitchFamily="34" charset="0"/>
              <a:cs typeface="Segoe UI" panose="020B0502040204020203" pitchFamily="34" charset="0"/>
            </a:endParaRPr>
          </a:p>
          <a:p>
            <a:pPr algn="l">
              <a:buFont typeface="Arial" panose="020B0604020202020204" pitchFamily="34" charset="0"/>
            </a:pPr>
            <a:endParaRPr lang="en-US" altLang="en-US" sz="1200" b="1">
              <a:solidFill>
                <a:schemeClr val="tx1"/>
              </a:solidFill>
              <a:effectLst>
                <a:outerShdw blurRad="38100" dist="19050" dir="2700000" algn="tl" rotWithShape="0">
                  <a:schemeClr val="dk1">
                    <a:alpha val="40000"/>
                  </a:schemeClr>
                </a:outerShdw>
              </a:effectLst>
            </a:endParaRPr>
          </a:p>
          <a:p>
            <a:pPr algn="l">
              <a:buFont typeface="Arial" panose="020B0604020202020204" pitchFamily="34" charset="0"/>
            </a:pPr>
            <a:endParaRPr lang="en-US" altLang="en-US" sz="1200" b="1">
              <a:solidFill>
                <a:schemeClr val="tx1"/>
              </a:solidFill>
              <a:effectLst>
                <a:outerShdw blurRad="38100" dist="19050" dir="2700000" algn="tl" rotWithShape="0">
                  <a:schemeClr val="dk1">
                    <a:alpha val="40000"/>
                  </a:schemeClr>
                </a:outerShdw>
              </a:effectLst>
            </a:endParaRPr>
          </a:p>
          <a:p>
            <a:pPr marL="171450" indent="-171450" algn="l">
              <a:buFont typeface="Arial" panose="020B0604020202020204" pitchFamily="34" charset="0"/>
              <a:buChar char="•"/>
            </a:pPr>
            <a:endParaRPr lang="en-US" altLang="en-US" sz="1200" b="1">
              <a:solidFill>
                <a:schemeClr val="tx1"/>
              </a:solidFill>
              <a:effectLst>
                <a:outerShdw blurRad="38100" dist="19050" dir="2700000" algn="tl" rotWithShape="0">
                  <a:schemeClr val="dk1">
                    <a:alpha val="40000"/>
                  </a:schemeClr>
                </a:outerShdw>
              </a:effectLst>
            </a:endParaRPr>
          </a:p>
          <a:p>
            <a:pPr marL="285750" indent="-285750" algn="l">
              <a:buFont typeface="Arial" panose="020B0604020202020204" pitchFamily="34" charset="0"/>
              <a:buChar char="•"/>
            </a:pPr>
            <a:endParaRPr altLang="en-US" sz="500">
              <a:sym typeface="+mn-ea"/>
            </a:endParaRPr>
          </a:p>
          <a:p>
            <a:pPr marL="285750" indent="-285750" algn="l">
              <a:buFont typeface="Arial" panose="020B0604020202020204" pitchFamily="34" charset="0"/>
              <a:buChar char="•"/>
            </a:pPr>
            <a:endParaRPr lang="en-US" altLang="en-US" sz="500" dirty="0">
              <a:sym typeface="+mn-ea"/>
            </a:endParaRPr>
          </a:p>
        </p:txBody>
      </p:sp>
      <p:pic>
        <p:nvPicPr>
          <p:cNvPr id="9" name="Picture 8" descr="Screenshot 2025-05-22 131357"/>
          <p:cNvPicPr>
            <a:picLocks noChangeAspect="1"/>
          </p:cNvPicPr>
          <p:nvPr/>
        </p:nvPicPr>
        <p:blipFill>
          <a:blip r:embed="rId1"/>
          <a:srcRect l="9192" r="11086"/>
          <a:stretch>
            <a:fillRect/>
          </a:stretch>
        </p:blipFill>
        <p:spPr>
          <a:xfrm>
            <a:off x="-635" y="0"/>
            <a:ext cx="6168390" cy="6858000"/>
          </a:xfrm>
          <a:prstGeom prst="rect">
            <a:avLst/>
          </a:prstGeom>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YOU</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dirty="0">
              <a:ln>
                <a:noFill/>
              </a:ln>
              <a:solidFill>
                <a:sysClr val="windowText" lastClr="000000"/>
              </a:solidFill>
              <a:effectLst/>
              <a:uLnTx/>
              <a:uFillTx/>
            </a:endParaRPr>
          </a:p>
        </p:txBody>
      </p:sp>
      <p:sp>
        <p:nvSpPr>
          <p:cNvPr id="32" name="Title 31"/>
          <p:cNvSpPr>
            <a:spLocks noGrp="1"/>
          </p:cNvSpPr>
          <p:nvPr>
            <p:ph type="title"/>
          </p:nvPr>
        </p:nvSpPr>
        <p:spPr>
          <a:xfrm>
            <a:off x="555244" y="0"/>
            <a:ext cx="4083304" cy="1019810"/>
          </a:xfrm>
        </p:spPr>
        <p:txBody>
          <a:bodyPr/>
          <a:lstStyle/>
          <a:p>
            <a:r>
              <a:rPr lang="en-US" sz="4000" b="1" dirty="0">
                <a:gradFill>
                  <a:gsLst>
                    <a:gs pos="15000">
                      <a:schemeClr val="bg1"/>
                    </a:gs>
                    <a:gs pos="47000">
                      <a:schemeClr val="bg1"/>
                    </a:gs>
                  </a:gsLst>
                  <a:lin ang="5400000" scaled="1"/>
                </a:gradFill>
              </a:rPr>
              <a:t>INTRODUCTION</a:t>
            </a:r>
            <a:endParaRPr lang="en-US" sz="4000" b="1" dirty="0">
              <a:gradFill>
                <a:gsLst>
                  <a:gs pos="15000">
                    <a:schemeClr val="bg1"/>
                  </a:gs>
                  <a:gs pos="47000">
                    <a:schemeClr val="bg1"/>
                  </a:gs>
                </a:gsLst>
                <a:lin ang="5400000" scaled="1"/>
              </a:gradFill>
            </a:endParaRPr>
          </a:p>
        </p:txBody>
      </p:sp>
      <p:sp>
        <p:nvSpPr>
          <p:cNvPr id="21" name="Text Placeholder 20"/>
          <p:cNvSpPr>
            <a:spLocks noGrp="1"/>
          </p:cNvSpPr>
          <p:nvPr>
            <p:ph type="body" sz="quarter" idx="12"/>
          </p:nvPr>
        </p:nvSpPr>
        <p:spPr>
          <a:xfrm>
            <a:off x="554990" y="2247265"/>
            <a:ext cx="10764520" cy="4225925"/>
          </a:xfrm>
        </p:spPr>
        <p:txBody>
          <a:bodyPr wrap="square"/>
          <a:lstStyle/>
          <a:p>
            <a:pPr marL="342900" lvl="1" indent="-342900" algn="just">
              <a:buFont typeface="Arial" panose="020B0604020202020204" pitchFamily="34" charset="0"/>
              <a:buChar char="•"/>
            </a:pPr>
            <a:r>
              <a:rPr lang="en-US" altLang="en-US" b="1" dirty="0"/>
              <a:t>Customer churn is the term used to describe the phenomena where customers discontinue utilizing a business's goods or services after a certain amount of time. Customer retention is essential for long-term success for online services, telecoms, and subscription-based enterprises. By anticipating customer attrition, businesses may proactively identify at-risk clients and implement focused retention strategies.</a:t>
            </a:r>
            <a:endParaRPr lang="en-US" altLang="en-US" b="1" dirty="0"/>
          </a:p>
          <a:p>
            <a:pPr lvl="1" algn="just"/>
            <a:endParaRPr lang="en-US" altLang="en-US" b="1" dirty="0"/>
          </a:p>
          <a:p>
            <a:pPr marL="342900" lvl="1" indent="-342900" algn="just">
              <a:buFont typeface="Arial" panose="020B0604020202020204" pitchFamily="34" charset="0"/>
              <a:buChar char="•"/>
            </a:pPr>
            <a:r>
              <a:rPr lang="en-US" altLang="en-US" b="1" dirty="0"/>
              <a:t>Utilizing machine learning and data analytics, customer churn prediction examines past customer behavior, use trends, grievances, and other pertinent variables. With this data, businesses may train predictive models to anticipate the probability of a client leaving in the near future.</a:t>
            </a:r>
            <a:endParaRPr lang="en-US" altLang="en-US" b="1" dirty="0"/>
          </a:p>
          <a:p>
            <a:pPr lvl="1" algn="just"/>
            <a:endParaRPr lang="en-US" altLang="en-US" b="1" dirty="0"/>
          </a:p>
          <a:p>
            <a:pPr marL="342900" lvl="1" indent="-342900" algn="just">
              <a:buFont typeface="Arial" panose="020B0604020202020204" pitchFamily="34" charset="0"/>
              <a:buChar char="•"/>
            </a:pPr>
            <a:r>
              <a:rPr lang="en-US" altLang="en-US" b="1" dirty="0"/>
              <a:t>Businesses can apply prompt interventions, like tailored offers, better service, or increased assistance, by identifying possible churners early on. This eventually lowers revenue loss and raises customer satisfaction.</a:t>
            </a:r>
            <a:endParaRPr lang="en-US" altLang="en-US" b="1"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2098875" y="2210765"/>
            <a:ext cx="8665580" cy="4803128"/>
          </a:xfrm>
        </p:spPr>
        <p:txBody>
          <a:bodyPr/>
          <a:lstStyle/>
          <a:p>
            <a:pPr marL="342900" indent="-342900">
              <a:lnSpc>
                <a:spcPct val="107000"/>
              </a:lnSpc>
              <a:spcAft>
                <a:spcPts val="800"/>
              </a:spcAft>
              <a:buFont typeface="Arial" panose="020B0604020202020204" pitchFamily="34" charset="0"/>
              <a:buChar char="•"/>
            </a:pPr>
            <a:r>
              <a:rPr lang="en-IN" sz="2400" b="1" kern="100" dirty="0">
                <a:effectLst/>
                <a:latin typeface="Calibri" panose="020F0502020204030204" pitchFamily="34" charset="0"/>
                <a:cs typeface="Cordia New" panose="020B0502040204020203" pitchFamily="34" charset="-34"/>
              </a:rPr>
              <a:t>Goal:</a:t>
            </a:r>
            <a:r>
              <a:rPr lang="en-IN" sz="2400" kern="100" dirty="0">
                <a:effectLst/>
                <a:latin typeface="Calibri" panose="020F0502020204030204" pitchFamily="34" charset="0"/>
                <a:cs typeface="Cordia New" panose="020B0502040204020203" pitchFamily="34" charset="-34"/>
              </a:rPr>
              <a:t> Identify customers likely to leave a subscription service.</a:t>
            </a:r>
            <a:br>
              <a:rPr lang="en-IN" sz="2400" kern="100" dirty="0">
                <a:effectLst/>
                <a:latin typeface="Calibri" panose="020F0502020204030204" pitchFamily="34" charset="0"/>
                <a:cs typeface="Cordia New" panose="020B0502040204020203" pitchFamily="34" charset="-34"/>
              </a:rPr>
            </a:br>
            <a:r>
              <a:rPr lang="en-IN" sz="2400" b="1" kern="100" dirty="0">
                <a:effectLst/>
                <a:latin typeface="Calibri" panose="020F0502020204030204" pitchFamily="34" charset="0"/>
                <a:cs typeface="Cordia New" panose="020B0502040204020203" pitchFamily="34" charset="-34"/>
              </a:rPr>
              <a:t>Steps:</a:t>
            </a:r>
            <a:endParaRPr lang="en-IN" sz="2400" kern="100" dirty="0">
              <a:effectLst/>
              <a:latin typeface="Calibri" panose="020F0502020204030204" pitchFamily="34" charset="0"/>
              <a:cs typeface="Cordia New" panose="020B0502040204020203" pitchFamily="34" charset="-34"/>
            </a:endParaRPr>
          </a:p>
          <a:p>
            <a:pPr marL="342900" lvl="0" indent="-342900">
              <a:lnSpc>
                <a:spcPct val="107000"/>
              </a:lnSpc>
              <a:spcAft>
                <a:spcPts val="800"/>
              </a:spcAft>
              <a:buFont typeface="Arial" panose="020B0604020202020204" pitchFamily="34" charset="0"/>
              <a:buChar char="•"/>
              <a:tabLst>
                <a:tab pos="457200" algn="l"/>
              </a:tabLst>
            </a:pPr>
            <a:r>
              <a:rPr lang="en-IN" sz="2400" kern="100" dirty="0">
                <a:effectLst/>
                <a:latin typeface="Calibri" panose="020F0502020204030204" pitchFamily="34" charset="0"/>
                <a:cs typeface="Cordia New" panose="020B0502040204020203" pitchFamily="34" charset="-34"/>
              </a:rPr>
              <a:t>Load customer data (usage, support tickets, demographics).</a:t>
            </a:r>
            <a:endParaRPr lang="en-IN" sz="2400" kern="100" dirty="0">
              <a:effectLst/>
              <a:latin typeface="Calibri" panose="020F0502020204030204" pitchFamily="34" charset="0"/>
              <a:cs typeface="Cordia New" panose="020B0502040204020203" pitchFamily="34" charset="-34"/>
            </a:endParaRPr>
          </a:p>
          <a:p>
            <a:pPr marL="342900" lvl="0" indent="-342900">
              <a:lnSpc>
                <a:spcPct val="107000"/>
              </a:lnSpc>
              <a:spcAft>
                <a:spcPts val="800"/>
              </a:spcAft>
              <a:buFont typeface="Arial" panose="020B0604020202020204" pitchFamily="34" charset="0"/>
              <a:buChar char="•"/>
              <a:tabLst>
                <a:tab pos="457200" algn="l"/>
              </a:tabLst>
            </a:pPr>
            <a:r>
              <a:rPr lang="en-IN" sz="2400" kern="100" dirty="0">
                <a:effectLst/>
                <a:latin typeface="Calibri" panose="020F0502020204030204" pitchFamily="34" charset="0"/>
                <a:cs typeface="Cordia New" panose="020B0502040204020203" pitchFamily="34" charset="-34"/>
              </a:rPr>
              <a:t>Feature engineering (e.g., average monthly usage, complaints).</a:t>
            </a:r>
            <a:endParaRPr lang="en-IN" sz="2400" kern="100" dirty="0">
              <a:effectLst/>
              <a:latin typeface="Calibri" panose="020F0502020204030204" pitchFamily="34" charset="0"/>
              <a:cs typeface="Cordia New" panose="020B0502040204020203" pitchFamily="34" charset="-34"/>
            </a:endParaRPr>
          </a:p>
          <a:p>
            <a:pPr marL="342900" lvl="0" indent="-342900">
              <a:lnSpc>
                <a:spcPct val="107000"/>
              </a:lnSpc>
              <a:spcAft>
                <a:spcPts val="800"/>
              </a:spcAft>
              <a:buFont typeface="Arial" panose="020B0604020202020204" pitchFamily="34" charset="0"/>
              <a:buChar char="•"/>
              <a:tabLst>
                <a:tab pos="457200" algn="l"/>
              </a:tabLst>
            </a:pPr>
            <a:r>
              <a:rPr lang="en-IN" sz="2400" kern="100" dirty="0">
                <a:effectLst/>
                <a:latin typeface="Calibri" panose="020F0502020204030204" pitchFamily="34" charset="0"/>
                <a:cs typeface="Cordia New" panose="020B0502040204020203" pitchFamily="34" charset="-34"/>
              </a:rPr>
              <a:t>Encode categorical variables.</a:t>
            </a:r>
            <a:endParaRPr lang="en-IN" sz="2400" kern="100" dirty="0">
              <a:effectLst/>
              <a:latin typeface="Calibri" panose="020F0502020204030204" pitchFamily="34" charset="0"/>
              <a:cs typeface="Cordia New" panose="020B0502040204020203" pitchFamily="34" charset="-34"/>
            </a:endParaRPr>
          </a:p>
          <a:p>
            <a:pPr marL="342900" lvl="0" indent="-342900">
              <a:lnSpc>
                <a:spcPct val="107000"/>
              </a:lnSpc>
              <a:spcAft>
                <a:spcPts val="800"/>
              </a:spcAft>
              <a:buFont typeface="Arial" panose="020B0604020202020204" pitchFamily="34" charset="0"/>
              <a:buChar char="•"/>
              <a:tabLst>
                <a:tab pos="457200" algn="l"/>
              </a:tabLst>
            </a:pPr>
            <a:r>
              <a:rPr lang="en-IN" sz="2400" kern="100" dirty="0">
                <a:effectLst/>
                <a:latin typeface="Calibri" panose="020F0502020204030204" pitchFamily="34" charset="0"/>
                <a:cs typeface="Cordia New" panose="020B0502040204020203" pitchFamily="34" charset="-34"/>
              </a:rPr>
              <a:t>Train models (Logistic Regression, </a:t>
            </a:r>
            <a:r>
              <a:rPr lang="en-IN" sz="2400" kern="100" dirty="0" err="1">
                <a:effectLst/>
                <a:latin typeface="Calibri" panose="020F0502020204030204" pitchFamily="34" charset="0"/>
                <a:cs typeface="Cordia New" panose="020B0502040204020203" pitchFamily="34" charset="-34"/>
              </a:rPr>
              <a:t>XGBoost</a:t>
            </a:r>
            <a:r>
              <a:rPr lang="en-IN" sz="2400" kern="100" dirty="0">
                <a:effectLst/>
                <a:latin typeface="Calibri" panose="020F0502020204030204" pitchFamily="34" charset="0"/>
                <a:cs typeface="Cordia New" panose="020B0502040204020203" pitchFamily="34" charset="-34"/>
              </a:rPr>
              <a:t>).</a:t>
            </a:r>
            <a:endParaRPr lang="en-IN" sz="2400" kern="100" dirty="0">
              <a:effectLst/>
              <a:latin typeface="Calibri" panose="020F0502020204030204" pitchFamily="34" charset="0"/>
              <a:cs typeface="Cordia New" panose="020B0502040204020203" pitchFamily="34" charset="-34"/>
            </a:endParaRPr>
          </a:p>
          <a:p>
            <a:pPr marL="342900" lvl="0" indent="-342900">
              <a:lnSpc>
                <a:spcPct val="107000"/>
              </a:lnSpc>
              <a:spcAft>
                <a:spcPts val="800"/>
              </a:spcAft>
              <a:buFont typeface="Arial" panose="020B0604020202020204" pitchFamily="34" charset="0"/>
              <a:buChar char="•"/>
              <a:tabLst>
                <a:tab pos="457200" algn="l"/>
              </a:tabLst>
            </a:pPr>
            <a:r>
              <a:rPr lang="en-IN" sz="2400" kern="100" dirty="0">
                <a:effectLst/>
                <a:latin typeface="Calibri" panose="020F0502020204030204" pitchFamily="34" charset="0"/>
                <a:cs typeface="Cordia New" panose="020B0502040204020203" pitchFamily="34" charset="-34"/>
              </a:rPr>
              <a:t>Evaluate using F1-score and confusion matrix.</a:t>
            </a:r>
            <a:endParaRPr lang="en-IN" sz="2400" kern="100" dirty="0">
              <a:effectLst/>
              <a:latin typeface="Calibri" panose="020F0502020204030204" pitchFamily="34" charset="0"/>
              <a:cs typeface="Cordia New" panose="020B0502040204020203" pitchFamily="34" charset="-34"/>
            </a:endParaRPr>
          </a:p>
          <a:p>
            <a:pPr marL="342900" lvl="0" indent="-342900">
              <a:lnSpc>
                <a:spcPct val="107000"/>
              </a:lnSpc>
              <a:spcAft>
                <a:spcPts val="800"/>
              </a:spcAft>
              <a:buFont typeface="Arial" panose="020B0604020202020204" pitchFamily="34" charset="0"/>
              <a:buChar char="•"/>
              <a:tabLst>
                <a:tab pos="457200" algn="l"/>
              </a:tabLst>
            </a:pPr>
            <a:r>
              <a:rPr lang="en-IN" sz="2400" kern="100" dirty="0">
                <a:effectLst/>
                <a:latin typeface="Calibri" panose="020F0502020204030204" pitchFamily="34" charset="0"/>
                <a:cs typeface="Cordia New" panose="020B0502040204020203" pitchFamily="34" charset="-34"/>
              </a:rPr>
              <a:t>Recommend retention strategies.</a:t>
            </a:r>
            <a:endParaRPr lang="en-IN" sz="2400" kern="100" dirty="0">
              <a:effectLst/>
              <a:latin typeface="Calibri" panose="020F0502020204030204" pitchFamily="34" charset="0"/>
              <a:cs typeface="Cordia New" panose="020B0502040204020203" pitchFamily="34" charset="-34"/>
            </a:endParaRPr>
          </a:p>
          <a:p>
            <a:pPr marL="571500" indent="-571500">
              <a:buFont typeface="Arial" panose="020B0604020202020204" pitchFamily="34" charset="0"/>
              <a:buChar char="•"/>
            </a:pPr>
            <a:endParaRPr lang="en-US" sz="4000" dirty="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fld>
            <a:endParaRPr lang="en-US" dirty="0"/>
          </a:p>
        </p:txBody>
      </p:sp>
      <p:sp>
        <p:nvSpPr>
          <p:cNvPr id="9" name="TextBox 8"/>
          <p:cNvSpPr txBox="1"/>
          <p:nvPr/>
        </p:nvSpPr>
        <p:spPr>
          <a:xfrm>
            <a:off x="1135837" y="243409"/>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sz="2800" dirty="0">
              <a:solidFill>
                <a:schemeClr val="tx2">
                  <a:lumMod val="50000"/>
                </a:schemeClr>
              </a:solidFill>
            </a:endParaRPr>
          </a:p>
        </p:txBody>
      </p:sp>
      <p:sp>
        <p:nvSpPr>
          <p:cNvPr id="7" name="TextBox 6"/>
          <p:cNvSpPr txBox="1"/>
          <p:nvPr/>
        </p:nvSpPr>
        <p:spPr>
          <a:xfrm>
            <a:off x="2988197" y="604483"/>
            <a:ext cx="7878501" cy="923330"/>
          </a:xfrm>
          <a:prstGeom prst="rect">
            <a:avLst/>
          </a:prstGeom>
          <a:noFill/>
        </p:spPr>
        <p:txBody>
          <a:bodyPr wrap="square" rtlCol="0">
            <a:spAutoFit/>
          </a:bodyPr>
          <a:lstStyle/>
          <a:p>
            <a:r>
              <a:rPr lang="en-US" sz="5400" b="1" dirty="0">
                <a:solidFill>
                  <a:schemeClr val="bg1"/>
                </a:solidFill>
              </a:rPr>
              <a:t>PROBLEM  STATEMENT</a:t>
            </a:r>
            <a:endParaRPr lang="en-IN" sz="5400" b="1"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702278"/>
          </a:xfrm>
        </p:spPr>
        <p:txBody>
          <a:bodyPr/>
          <a:lstStyle/>
          <a:p>
            <a:pPr>
              <a:spcAft>
                <a:spcPts val="2400"/>
              </a:spcAft>
            </a:pPr>
            <a:r>
              <a:rPr lang="en-US" dirty="0"/>
              <a:t>DATA SET</a:t>
            </a:r>
            <a:endParaRPr lang="en-US" dirty="0"/>
          </a:p>
          <a:p>
            <a:pPr marL="285750" lvl="0" indent="-285750" algn="l">
              <a:lnSpc>
                <a:spcPct val="100000"/>
              </a:lnSpc>
              <a:spcBef>
                <a:spcPts val="0"/>
              </a:spcBef>
              <a:spcAft>
                <a:spcPts val="0"/>
              </a:spcAft>
              <a:buFont typeface="Arial" panose="020B0604020202020204" pitchFamily="34" charset="0"/>
              <a:buChar char="•"/>
              <a:defRPr/>
            </a:pPr>
            <a:endParaRPr lang="en-US" altLang="en-ID" sz="1600" b="0" dirty="0">
              <a:solidFill>
                <a:prstClr val="black"/>
              </a:solidFill>
              <a:latin typeface="Segoe UI" panose="020B0502040204020203"/>
            </a:endParaRPr>
          </a:p>
          <a:p>
            <a:pPr lvl="0" algn="l">
              <a:lnSpc>
                <a:spcPct val="100000"/>
              </a:lnSpc>
              <a:spcBef>
                <a:spcPts val="0"/>
              </a:spcBef>
              <a:spcAft>
                <a:spcPts val="0"/>
              </a:spcAft>
              <a:defRPr/>
            </a:pPr>
            <a:endParaRPr lang="en-US" altLang="en-ID" sz="1600" b="0" dirty="0">
              <a:solidFill>
                <a:prstClr val="black"/>
              </a:solidFill>
              <a:latin typeface="Segoe UI" panose="020B0502040204020203"/>
            </a:endParaRPr>
          </a:p>
          <a:p>
            <a:pPr lvl="0" algn="l">
              <a:lnSpc>
                <a:spcPct val="100000"/>
              </a:lnSpc>
              <a:spcBef>
                <a:spcPts val="0"/>
              </a:spcBef>
              <a:spcAft>
                <a:spcPts val="0"/>
              </a:spcAft>
              <a:defRPr/>
            </a:pPr>
            <a:r>
              <a:rPr lang="en-US" altLang="en-ID" sz="1600" b="0" dirty="0">
                <a:solidFill>
                  <a:prstClr val="black"/>
                </a:solidFill>
                <a:latin typeface="Segoe UI" panose="020B0502040204020203"/>
              </a:rPr>
              <a:t>To determine whether customers are about to quit their subscription, we utilized a structured dataset with columns such as customer ID, gender, region, tenure months, plan type, total usage, and churn rate.</a:t>
            </a:r>
            <a:endParaRPr lang="en-US" altLang="en-ID" sz="1600" b="0" dirty="0">
              <a:solidFill>
                <a:prstClr val="black"/>
              </a:solidFill>
              <a:latin typeface="Segoe UI" panose="020B0502040204020203"/>
            </a:endParaRPr>
          </a:p>
        </p:txBody>
      </p:sp>
      <p:sp>
        <p:nvSpPr>
          <p:cNvPr id="11" name="Content Placeholder 10"/>
          <p:cNvSpPr>
            <a:spLocks noGrp="1"/>
          </p:cNvSpPr>
          <p:nvPr>
            <p:ph idx="14"/>
          </p:nvPr>
        </p:nvSpPr>
        <p:spPr>
          <a:xfrm>
            <a:off x="4046936" y="2598127"/>
            <a:ext cx="3840480" cy="3932359"/>
          </a:xfrm>
        </p:spPr>
        <p:txBody>
          <a:bodyPr/>
          <a:lstStyle/>
          <a:p>
            <a:pPr>
              <a:spcAft>
                <a:spcPts val="2400"/>
              </a:spcAft>
            </a:pPr>
            <a:r>
              <a:rPr lang="en-US" dirty="0"/>
              <a:t>DATA CLEANING AND PREPROCESSING</a:t>
            </a:r>
            <a:endParaRPr lang="en-US" dirty="0"/>
          </a:p>
          <a:p>
            <a:pPr marL="285750" lvl="0" indent="-285750" algn="l">
              <a:lnSpc>
                <a:spcPct val="100000"/>
              </a:lnSpc>
              <a:spcBef>
                <a:spcPts val="0"/>
              </a:spcBef>
              <a:buFont typeface="Arial" panose="020B0604020202020204" pitchFamily="34" charset="0"/>
              <a:buChar char="•"/>
              <a:defRPr/>
            </a:pPr>
            <a:endParaRPr lang="en-US" altLang="en-ID" sz="1600" b="0" dirty="0">
              <a:solidFill>
                <a:prstClr val="black"/>
              </a:solidFill>
              <a:latin typeface="Segoe UI" panose="020B0502040204020203"/>
            </a:endParaRPr>
          </a:p>
          <a:p>
            <a:pPr marL="285750" lvl="0" indent="-285750" algn="l">
              <a:lnSpc>
                <a:spcPct val="100000"/>
              </a:lnSpc>
              <a:spcBef>
                <a:spcPts val="0"/>
              </a:spcBef>
              <a:buFont typeface="Arial" panose="020B0604020202020204" pitchFamily="34" charset="0"/>
              <a:buChar char="•"/>
              <a:defRPr/>
            </a:pPr>
            <a:r>
              <a:rPr lang="en-US" altLang="en-ID" sz="1600" b="0" dirty="0">
                <a:solidFill>
                  <a:prstClr val="black"/>
                </a:solidFill>
                <a:latin typeface="Segoe UI" panose="020B0502040204020203"/>
              </a:rPr>
              <a:t>We have used python for data cleaning, handling missing values and duplicates.</a:t>
            </a:r>
            <a:endParaRPr lang="en-US" altLang="en-ID" sz="1600" b="0" dirty="0">
              <a:solidFill>
                <a:prstClr val="black"/>
              </a:solidFill>
              <a:latin typeface="Segoe UI" panose="020B0502040204020203"/>
            </a:endParaRPr>
          </a:p>
          <a:p>
            <a:pPr marL="285750" lvl="0" indent="-285750" algn="l">
              <a:lnSpc>
                <a:spcPct val="100000"/>
              </a:lnSpc>
              <a:spcBef>
                <a:spcPts val="0"/>
              </a:spcBef>
              <a:buFont typeface="Arial" panose="020B0604020202020204" pitchFamily="34" charset="0"/>
              <a:buChar char="•"/>
              <a:defRPr/>
            </a:pPr>
            <a:r>
              <a:rPr lang="en-US" altLang="en-ID" sz="1600" b="0" dirty="0">
                <a:solidFill>
                  <a:prstClr val="black"/>
                </a:solidFill>
                <a:latin typeface="Segoe UI" panose="020B0502040204020203"/>
              </a:rPr>
              <a:t>Used python for performing Exploratory Data Analysis (EDA), encode categorical variables, train models and evaluate scores and generate matrices.</a:t>
            </a:r>
            <a:endParaRPr lang="en-US" altLang="en-ID" sz="1600" b="0" dirty="0">
              <a:solidFill>
                <a:prstClr val="black"/>
              </a:solidFill>
              <a:latin typeface="Segoe UI" panose="020B0502040204020203"/>
            </a:endParaRPr>
          </a:p>
          <a:p>
            <a:pPr marL="285750" lvl="0" indent="-285750" algn="l">
              <a:lnSpc>
                <a:spcPct val="100000"/>
              </a:lnSpc>
              <a:spcBef>
                <a:spcPts val="0"/>
              </a:spcBef>
              <a:buFont typeface="Arial" panose="020B0604020202020204" pitchFamily="34" charset="0"/>
              <a:buChar char="•"/>
              <a:defRPr/>
            </a:pPr>
            <a:endParaRPr lang="en-US" altLang="en-ID" sz="1600" b="0" dirty="0">
              <a:solidFill>
                <a:prstClr val="black"/>
              </a:solidFill>
              <a:latin typeface="Segoe UI" panose="020B0502040204020203"/>
            </a:endParaRPr>
          </a:p>
          <a:p>
            <a:pPr lvl="1"/>
            <a:endParaRPr lang="en-US" dirty="0"/>
          </a:p>
        </p:txBody>
      </p:sp>
      <p:sp>
        <p:nvSpPr>
          <p:cNvPr id="18" name="Content Placeholder 17"/>
          <p:cNvSpPr>
            <a:spLocks noGrp="1"/>
          </p:cNvSpPr>
          <p:nvPr>
            <p:ph idx="15"/>
          </p:nvPr>
        </p:nvSpPr>
        <p:spPr>
          <a:xfrm>
            <a:off x="8158238" y="2598127"/>
            <a:ext cx="3773077" cy="2049792"/>
          </a:xfrm>
        </p:spPr>
        <p:txBody>
          <a:bodyPr/>
          <a:lstStyle/>
          <a:p>
            <a:pPr>
              <a:spcAft>
                <a:spcPts val="2400"/>
              </a:spcAft>
            </a:pPr>
            <a:r>
              <a:rPr lang="en-US" dirty="0"/>
              <a:t>DATA VISUALIZATION AND DASHBOARDS</a:t>
            </a:r>
            <a:endParaRPr lang="en-US" dirty="0"/>
          </a:p>
          <a:p>
            <a:pPr marL="285750" lvl="0" indent="-285750" algn="l">
              <a:lnSpc>
                <a:spcPct val="100000"/>
              </a:lnSpc>
              <a:spcBef>
                <a:spcPts val="0"/>
              </a:spcBef>
              <a:buFont typeface="Arial" panose="020B0604020202020204" pitchFamily="34" charset="0"/>
              <a:buChar char="•"/>
              <a:defRPr/>
            </a:pPr>
            <a:endParaRPr lang="en-US" sz="1600" b="0" dirty="0">
              <a:solidFill>
                <a:prstClr val="black"/>
              </a:solidFill>
              <a:latin typeface="Segoe UI" panose="020B0502040204020203"/>
            </a:endParaRPr>
          </a:p>
          <a:p>
            <a:pPr lvl="0" algn="l">
              <a:lnSpc>
                <a:spcPct val="100000"/>
              </a:lnSpc>
              <a:spcBef>
                <a:spcPts val="0"/>
              </a:spcBef>
              <a:defRPr/>
            </a:pPr>
            <a:r>
              <a:rPr lang="en-US" sz="1600" b="0" dirty="0">
                <a:solidFill>
                  <a:prstClr val="black"/>
                </a:solidFill>
                <a:latin typeface="Segoe UI" panose="020B0502040204020203"/>
              </a:rPr>
              <a:t>We have used POWER BI and python to build visualizations  and create dashboards.</a:t>
            </a:r>
            <a:endParaRPr lang="en-ID" sz="1600" b="0" dirty="0">
              <a:solidFill>
                <a:prstClr val="black"/>
              </a:solidFill>
              <a:latin typeface="Segoe UI" panose="020B0502040204020203"/>
            </a:endParaRPr>
          </a:p>
        </p:txBody>
      </p:sp>
      <p:sp>
        <p:nvSpPr>
          <p:cNvPr id="14" name="Title 1"/>
          <p:cNvSpPr>
            <a:spLocks noGrp="1"/>
          </p:cNvSpPr>
          <p:nvPr>
            <p:ph type="title"/>
          </p:nvPr>
        </p:nvSpPr>
        <p:spPr/>
        <p:txBody>
          <a:bodyPr/>
          <a:lstStyle/>
          <a:p>
            <a:r>
              <a:rPr lang="en-US" dirty="0"/>
              <a:t>PREPARE</a:t>
            </a:r>
            <a:endParaRPr lang="en-US" dirty="0"/>
          </a:p>
        </p:txBody>
      </p:sp>
      <p:sp>
        <p:nvSpPr>
          <p:cNvPr id="6" name="Text Placeholder 5"/>
          <p:cNvSpPr>
            <a:spLocks noGrp="1"/>
          </p:cNvSpPr>
          <p:nvPr>
            <p:ph type="body" sz="quarter" idx="16"/>
          </p:nvPr>
        </p:nvSpPr>
        <p:spPr>
          <a:xfrm>
            <a:off x="1546672" y="874939"/>
            <a:ext cx="9084398" cy="646331"/>
          </a:xfrm>
        </p:spPr>
        <p:txBody>
          <a:bodyPr/>
          <a:lstStyle/>
          <a:p>
            <a:pPr algn="ctr"/>
            <a:r>
              <a:rPr lang="en-US" sz="4000" dirty="0"/>
              <a:t>PROJECT PROCESS</a:t>
            </a:r>
            <a:endParaRPr lang="en-US" sz="4000" dirty="0"/>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0.13932 -4.44444E-6 L 1.04167E-6 -4.44444E-6 " pathEditMode="relative" rAng="0" ptsTypes="AA">
                                      <p:cBhvr>
                                        <p:cTn id="12" dur="500" fill="hold"/>
                                        <p:tgtEl>
                                          <p:spTgt spid="13"/>
                                        </p:tgtEl>
                                        <p:attrNameLst>
                                          <p:attrName>ppt_x</p:attrName>
                                          <p:attrName>ppt_y</p:attrName>
                                        </p:attrNameLst>
                                      </p:cBhvr>
                                      <p:rCtr x="6966" y="0"/>
                                    </p:animMotion>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13933 -4.44444E-6 L 3.95833E-6 -4.44444E-6 " pathEditMode="relative" rAng="0" ptsTypes="AA">
                                      <p:cBhvr>
                                        <p:cTn id="16" dur="500" fill="hold"/>
                                        <p:tgtEl>
                                          <p:spTgt spid="9"/>
                                        </p:tgtEl>
                                        <p:attrNameLst>
                                          <p:attrName>ppt_x</p:attrName>
                                          <p:attrName>ppt_y</p:attrName>
                                        </p:attrNameLst>
                                      </p:cBhvr>
                                      <p:rCtr x="6966"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2" dur="8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8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8" dur="8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decel="100000" fill="hold" grpId="0" nodeType="click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anim calcmode="lin" valueType="num">
                                      <p:cBhvr additive="base">
                                        <p:cTn id="33" dur="8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4" dur="8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decel="100000" fill="hold" grpId="0" nodeType="click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 calcmode="lin" valueType="num">
                                      <p:cBhvr additive="base">
                                        <p:cTn id="39"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0"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63" presetClass="path" presetSubtype="0" accel="50000" decel="50000" fill="hold" grpId="1" nodeType="withEffect">
                                  <p:stCondLst>
                                    <p:cond delay="0"/>
                                  </p:stCondLst>
                                  <p:childTnLst>
                                    <p:animMotion origin="layout" path="M -0.13932 -4.44444E-6 L -2.5E-6 -4.44444E-6 " pathEditMode="relative" rAng="0" ptsTypes="AA">
                                      <p:cBhvr>
                                        <p:cTn id="44"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fld>
            <a:endParaRPr lang="en-US" dirty="0"/>
          </a:p>
        </p:txBody>
      </p:sp>
      <p:sp>
        <p:nvSpPr>
          <p:cNvPr id="42" name="Text Placeholder 41"/>
          <p:cNvSpPr>
            <a:spLocks noGrp="1"/>
          </p:cNvSpPr>
          <p:nvPr>
            <p:ph type="body" sz="quarter" idx="11"/>
          </p:nvPr>
        </p:nvSpPr>
        <p:spPr>
          <a:xfrm>
            <a:off x="0" y="1767118"/>
            <a:ext cx="6410954" cy="1260345"/>
          </a:xfrm>
        </p:spPr>
        <p:txBody>
          <a:bodyPr/>
          <a:lstStyle/>
          <a:p>
            <a:pPr lvl="0" algn="l">
              <a:lnSpc>
                <a:spcPct val="107000"/>
              </a:lnSpc>
              <a:spcAft>
                <a:spcPts val="800"/>
              </a:spcAft>
              <a:tabLst>
                <a:tab pos="457200" algn="l"/>
              </a:tabLst>
            </a:pPr>
            <a:r>
              <a:rPr lang="en-IN" sz="2400" kern="100" dirty="0">
                <a:solidFill>
                  <a:schemeClr val="tx1"/>
                </a:solidFill>
                <a:latin typeface="Calibri" panose="020F0502020204030204" pitchFamily="34" charset="0"/>
                <a:cs typeface="Cordia New" panose="020B0502040204020203" pitchFamily="34" charset="-34"/>
              </a:rPr>
              <a:t>By t</a:t>
            </a:r>
            <a:r>
              <a:rPr lang="en-IN" sz="2400" kern="100" dirty="0">
                <a:solidFill>
                  <a:schemeClr val="tx1"/>
                </a:solidFill>
                <a:effectLst/>
                <a:latin typeface="Calibri" panose="020F0502020204030204" pitchFamily="34" charset="0"/>
                <a:cs typeface="Cordia New" panose="020B0502040204020203" pitchFamily="34" charset="-34"/>
              </a:rPr>
              <a:t>raining the models using Logistic Regression and </a:t>
            </a:r>
            <a:r>
              <a:rPr lang="en-IN" sz="2400" kern="100" dirty="0" err="1">
                <a:solidFill>
                  <a:schemeClr val="tx1"/>
                </a:solidFill>
                <a:effectLst/>
                <a:latin typeface="Calibri" panose="020F0502020204030204" pitchFamily="34" charset="0"/>
                <a:cs typeface="Cordia New" panose="020B0502040204020203" pitchFamily="34" charset="-34"/>
              </a:rPr>
              <a:t>XGBoost</a:t>
            </a:r>
            <a:r>
              <a:rPr lang="en-IN" sz="2400" kern="100" dirty="0">
                <a:solidFill>
                  <a:schemeClr val="tx1"/>
                </a:solidFill>
                <a:latin typeface="Calibri" panose="020F0502020204030204" pitchFamily="34" charset="0"/>
                <a:cs typeface="Cordia New" panose="020B0502040204020203" pitchFamily="34" charset="-34"/>
              </a:rPr>
              <a:t> , following results were generated.</a:t>
            </a:r>
            <a:endParaRPr lang="en-IN" sz="2400" kern="100" dirty="0">
              <a:solidFill>
                <a:schemeClr val="tx1"/>
              </a:solidFill>
              <a:effectLst/>
              <a:latin typeface="Calibri" panose="020F0502020204030204" pitchFamily="34" charset="0"/>
              <a:cs typeface="Cordia New" panose="020B0502040204020203" pitchFamily="34" charset="-34"/>
            </a:endParaRPr>
          </a:p>
        </p:txBody>
      </p:sp>
      <p:sp>
        <p:nvSpPr>
          <p:cNvPr id="21" name="Text Placeholder 20"/>
          <p:cNvSpPr>
            <a:spLocks noGrp="1"/>
          </p:cNvSpPr>
          <p:nvPr>
            <p:ph type="body" sz="quarter" idx="19"/>
          </p:nvPr>
        </p:nvSpPr>
        <p:spPr>
          <a:xfrm>
            <a:off x="0" y="775998"/>
            <a:ext cx="6096000" cy="645160"/>
          </a:xfrm>
        </p:spPr>
        <p:txBody>
          <a:bodyPr/>
          <a:lstStyle/>
          <a:p>
            <a:r>
              <a:rPr lang="en-US" sz="4000" b="1" dirty="0"/>
              <a:t>Logistic Regression</a:t>
            </a:r>
            <a:endParaRPr lang="en-US" sz="4000" b="1" dirty="0"/>
          </a:p>
        </p:txBody>
      </p:sp>
      <p:sp>
        <p:nvSpPr>
          <p:cNvPr id="3" name="Text Placeholder 41"/>
          <p:cNvSpPr txBox="1"/>
          <p:nvPr/>
        </p:nvSpPr>
        <p:spPr>
          <a:xfrm>
            <a:off x="33304" y="3262181"/>
            <a:ext cx="6096000" cy="1963294"/>
          </a:xfrm>
          <a:prstGeom prst="rect">
            <a:avLst/>
          </a:prstGeom>
        </p:spPr>
        <p:txBody>
          <a:bodyPr vert="horz" wrap="square" lIns="91440" tIns="45720" rIns="91440" bIns="45720" rtlCol="0" anchor="t" anchorCtr="0">
            <a:spAutoFit/>
          </a:bodyPr>
          <a:lstStyle>
            <a:lvl1pPr marL="0" indent="0" algn="ctr" defTabSz="914400" rtl="0" eaLnBrk="1" latinLnBrk="0" hangingPunct="1">
              <a:lnSpc>
                <a:spcPct val="90000"/>
              </a:lnSpc>
              <a:spcBef>
                <a:spcPct val="0"/>
              </a:spcBef>
              <a:spcAft>
                <a:spcPts val="3000"/>
              </a:spcAft>
              <a:buFont typeface="Arial" panose="020B0604020202020204" pitchFamily="34" charset="0"/>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ctr" defTabSz="914400" rtl="0" eaLnBrk="1" latinLnBrk="0" hangingPunct="1">
              <a:lnSpc>
                <a:spcPct val="90000"/>
              </a:lnSpc>
              <a:spcBef>
                <a:spcPts val="500"/>
              </a:spcBef>
              <a:buFont typeface="Arial" panose="020B0604020202020204" pitchFamily="34" charset="0"/>
              <a:buNone/>
              <a:defRPr sz="2800" kern="1200">
                <a:solidFill>
                  <a:schemeClr val="tx1">
                    <a:lumMod val="65000"/>
                    <a:lumOff val="35000"/>
                  </a:schemeClr>
                </a:solidFill>
                <a:latin typeface="+mn-lt"/>
                <a:ea typeface="+mn-ea"/>
                <a:cs typeface="+mn-cs"/>
              </a:defRPr>
            </a:lvl2pPr>
            <a:lvl3pPr marL="0" indent="0" algn="ctr" defTabSz="914400" rtl="0" eaLnBrk="1" latinLnBrk="0" hangingPunct="1">
              <a:lnSpc>
                <a:spcPct val="90000"/>
              </a:lnSpc>
              <a:spcBef>
                <a:spcPts val="1200"/>
              </a:spcBef>
              <a:spcAft>
                <a:spcPts val="600"/>
              </a:spcAft>
              <a:buFont typeface="Arial" panose="020B0604020202020204" pitchFamily="34" charset="0"/>
              <a:buNone/>
              <a:defRPr lang="en-US" sz="2400" b="0" kern="1200" dirty="0">
                <a:solidFill>
                  <a:schemeClr val="tx1">
                    <a:lumMod val="85000"/>
                    <a:lumOff val="15000"/>
                  </a:schemeClr>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2000" b="1"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7000"/>
              </a:lnSpc>
              <a:spcAft>
                <a:spcPts val="800"/>
              </a:spcAft>
              <a:buFont typeface="Arial" panose="020B0604020202020204" pitchFamily="34" charset="0"/>
              <a:buChar char="•"/>
              <a:tabLst>
                <a:tab pos="457200" algn="l"/>
              </a:tabLst>
            </a:pPr>
            <a:r>
              <a:rPr lang="en-IN" sz="2400" kern="100" dirty="0">
                <a:solidFill>
                  <a:schemeClr val="tx1"/>
                </a:solidFill>
                <a:latin typeface="Calibri" panose="020F0502020204030204" pitchFamily="34" charset="0"/>
                <a:cs typeface="Cordia New" panose="020B0502040204020203" pitchFamily="34" charset="-34"/>
              </a:rPr>
              <a:t>F1 Score : 0.886</a:t>
            </a:r>
            <a:endParaRPr lang="en-IN" sz="2400" kern="100" dirty="0">
              <a:solidFill>
                <a:schemeClr val="tx1"/>
              </a:solidFill>
              <a:latin typeface="Calibri" panose="020F0502020204030204" pitchFamily="34" charset="0"/>
              <a:cs typeface="Cordia New" panose="020B0502040204020203" pitchFamily="34" charset="-34"/>
            </a:endParaRPr>
          </a:p>
          <a:p>
            <a:pPr marL="342900" indent="-342900" algn="l">
              <a:lnSpc>
                <a:spcPct val="107000"/>
              </a:lnSpc>
              <a:spcAft>
                <a:spcPts val="800"/>
              </a:spcAft>
              <a:buFont typeface="Arial" panose="020B0604020202020204" pitchFamily="34" charset="0"/>
              <a:buChar char="•"/>
              <a:tabLst>
                <a:tab pos="457200" algn="l"/>
              </a:tabLst>
            </a:pPr>
            <a:r>
              <a:rPr lang="en-IN" sz="2400" kern="100" dirty="0">
                <a:solidFill>
                  <a:schemeClr val="tx1"/>
                </a:solidFill>
                <a:latin typeface="Calibri" panose="020F0502020204030204" pitchFamily="34" charset="0"/>
                <a:cs typeface="Cordia New" panose="020B0502040204020203" pitchFamily="34" charset="-34"/>
              </a:rPr>
              <a:t>XGBOOST F1 : 0.8798</a:t>
            </a:r>
            <a:endParaRPr lang="en-IN" sz="2400" kern="100" dirty="0">
              <a:solidFill>
                <a:schemeClr val="tx1"/>
              </a:solidFill>
              <a:latin typeface="Calibri" panose="020F0502020204030204" pitchFamily="34" charset="0"/>
              <a:cs typeface="Cordia New" panose="020B0502040204020203" pitchFamily="34" charset="-34"/>
            </a:endParaRPr>
          </a:p>
          <a:p>
            <a:pPr marL="342900" indent="-342900" algn="l">
              <a:lnSpc>
                <a:spcPct val="107000"/>
              </a:lnSpc>
              <a:spcAft>
                <a:spcPts val="800"/>
              </a:spcAft>
              <a:buFont typeface="Arial" panose="020B0604020202020204" pitchFamily="34" charset="0"/>
              <a:buChar char="•"/>
              <a:tabLst>
                <a:tab pos="457200" algn="l"/>
              </a:tabLst>
            </a:pPr>
            <a:r>
              <a:rPr lang="en-IN" sz="2400" kern="100" dirty="0">
                <a:solidFill>
                  <a:schemeClr val="tx1"/>
                </a:solidFill>
                <a:latin typeface="Calibri" panose="020F0502020204030204" pitchFamily="34" charset="0"/>
                <a:cs typeface="Cordia New" panose="020B0502040204020203" pitchFamily="34" charset="-34"/>
              </a:rPr>
              <a:t>Confusion Matrix  : [[  16   596]</a:t>
            </a:r>
            <a:endParaRPr lang="en-IN" sz="2400" kern="100" dirty="0">
              <a:solidFill>
                <a:schemeClr val="tx1"/>
              </a:solidFill>
              <a:latin typeface="Calibri" panose="020F0502020204030204" pitchFamily="34" charset="0"/>
              <a:cs typeface="Cordia New" panose="020B0502040204020203" pitchFamily="34" charset="-34"/>
            </a:endParaRPr>
          </a:p>
          <a:p>
            <a:pPr algn="l">
              <a:lnSpc>
                <a:spcPct val="107000"/>
              </a:lnSpc>
              <a:spcAft>
                <a:spcPts val="800"/>
              </a:spcAft>
              <a:tabLst>
                <a:tab pos="457200" algn="l"/>
              </a:tabLst>
            </a:pPr>
            <a:r>
              <a:rPr lang="en-IN" sz="2400" kern="100" dirty="0">
                <a:solidFill>
                  <a:schemeClr val="tx1"/>
                </a:solidFill>
                <a:latin typeface="Calibri" panose="020F0502020204030204" pitchFamily="34" charset="0"/>
                <a:cs typeface="Cordia New" panose="020B0502040204020203" pitchFamily="34" charset="-34"/>
              </a:rPr>
              <a:t>                                        [ 44  2344]]</a:t>
            </a:r>
            <a:endParaRPr lang="en-IN" sz="2400" kern="100" dirty="0">
              <a:solidFill>
                <a:schemeClr val="tx1"/>
              </a:solidFill>
              <a:latin typeface="Calibri" panose="020F0502020204030204" pitchFamily="34" charset="0"/>
              <a:cs typeface="Cordia New" panose="020B0502040204020203" pitchFamily="34" charset="-34"/>
            </a:endParaRPr>
          </a:p>
        </p:txBody>
      </p:sp>
      <p:pic>
        <p:nvPicPr>
          <p:cNvPr id="4" name="Picture 3" descr="Screenshot 2025-05-22 132834"/>
          <p:cNvPicPr>
            <a:picLocks noChangeAspect="1"/>
          </p:cNvPicPr>
          <p:nvPr/>
        </p:nvPicPr>
        <p:blipFill>
          <a:blip r:embed="rId1"/>
          <a:stretch>
            <a:fillRect/>
          </a:stretch>
        </p:blipFill>
        <p:spPr>
          <a:xfrm>
            <a:off x="6096635" y="0"/>
            <a:ext cx="6128385" cy="6858000"/>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9"/>
          </p:nvPr>
        </p:nvSpPr>
        <p:spPr>
          <a:xfrm>
            <a:off x="6092888" y="848168"/>
            <a:ext cx="6097556" cy="5382260"/>
          </a:xfrm>
        </p:spPr>
        <p:txBody>
          <a:bodyPr/>
          <a:lstStyle/>
          <a:p>
            <a:pPr algn="l">
              <a:buFont typeface="Arial" panose="020B0604020202020204" pitchFamily="34" charset="0"/>
            </a:pPr>
            <a:r>
              <a:rPr lang="en-US" sz="2000" b="1" dirty="0">
                <a:latin typeface="+mn-lt"/>
              </a:rPr>
              <a:t>Detecting Churn</a:t>
            </a:r>
            <a:r>
              <a:rPr lang="en-US" sz="1800" dirty="0">
                <a:latin typeface="+mn-lt"/>
              </a:rPr>
              <a:t> :</a:t>
            </a:r>
            <a:endParaRPr lang="en-US" sz="1800" dirty="0">
              <a:latin typeface="+mn-lt"/>
            </a:endParaRPr>
          </a:p>
          <a:p>
            <a:pPr marL="285750" indent="-285750" algn="l">
              <a:buFont typeface="Arial" panose="020B0604020202020204" pitchFamily="34" charset="0"/>
              <a:buChar char="•"/>
            </a:pPr>
            <a:r>
              <a:rPr lang="en-US" sz="1800" dirty="0">
                <a:latin typeface="+mn-lt"/>
              </a:rPr>
              <a:t>True Positives (TP) = 2344 Out of 2388 actual churners, 2344 were correctly predicted.</a:t>
            </a:r>
            <a:endParaRPr lang="en-US" sz="1800" dirty="0">
              <a:latin typeface="+mn-lt"/>
            </a:endParaRPr>
          </a:p>
          <a:p>
            <a:pPr marL="285750" indent="-285750" algn="l">
              <a:buFont typeface="Arial" panose="020B0604020202020204" pitchFamily="34" charset="0"/>
              <a:buChar char="•"/>
            </a:pPr>
            <a:r>
              <a:rPr lang="en-US" sz="1800" dirty="0">
                <a:latin typeface="+mn-lt"/>
              </a:rPr>
              <a:t>Recall = 2344 / (2344 + 44) ≈ 98.16% </a:t>
            </a:r>
            <a:endParaRPr lang="en-US" sz="1800" dirty="0">
              <a:latin typeface="+mn-lt"/>
            </a:endParaRPr>
          </a:p>
          <a:p>
            <a:pPr marL="285750" indent="-285750" algn="l">
              <a:buFont typeface="Arial" panose="020B0604020202020204" pitchFamily="34" charset="0"/>
              <a:buChar char="•"/>
            </a:pPr>
            <a:r>
              <a:rPr lang="en-US" sz="1800" dirty="0">
                <a:latin typeface="+mn-lt"/>
              </a:rPr>
              <a:t>We can say that the predicted churn is very likely true.</a:t>
            </a:r>
            <a:endParaRPr lang="en-US" sz="1800" dirty="0">
              <a:latin typeface="+mn-lt"/>
            </a:endParaRPr>
          </a:p>
          <a:p>
            <a:pPr marL="285750" indent="-285750" algn="l">
              <a:buFont typeface="Arial" panose="020B0604020202020204" pitchFamily="34" charset="0"/>
              <a:buChar char="•"/>
            </a:pPr>
            <a:r>
              <a:rPr lang="en-US" sz="1800" dirty="0">
                <a:latin typeface="+mn-lt"/>
              </a:rPr>
              <a:t>False Positives (FP) = 596. These are 596 users predicted to churn but actually stayed.</a:t>
            </a:r>
            <a:endParaRPr lang="en-US" sz="1800" dirty="0">
              <a:latin typeface="+mn-lt"/>
            </a:endParaRPr>
          </a:p>
          <a:p>
            <a:pPr marL="285750" indent="-285750" algn="l">
              <a:buFont typeface="Arial" panose="020B0604020202020204" pitchFamily="34" charset="0"/>
              <a:buChar char="•"/>
            </a:pPr>
            <a:r>
              <a:rPr lang="en-US" sz="1800" dirty="0">
                <a:latin typeface="+mn-lt"/>
              </a:rPr>
              <a:t>Precision = 2344 / (2344 + 596) ≈ 79.76%</a:t>
            </a:r>
            <a:endParaRPr lang="en-US" sz="1800" dirty="0">
              <a:latin typeface="+mn-lt"/>
            </a:endParaRPr>
          </a:p>
          <a:p>
            <a:pPr marL="285750" indent="-285750" algn="l">
              <a:buFont typeface="Arial" panose="020B0604020202020204" pitchFamily="34" charset="0"/>
              <a:buChar char="•"/>
            </a:pPr>
            <a:r>
              <a:rPr lang="en-US" sz="1800" dirty="0">
                <a:latin typeface="+mn-lt"/>
              </a:rPr>
              <a:t>Insight: About 20% of predicted churners are false       alarms</a:t>
            </a:r>
            <a:endParaRPr lang="en-US" sz="1800" dirty="0">
              <a:latin typeface="+mn-lt"/>
            </a:endParaRPr>
          </a:p>
          <a:p>
            <a:pPr marL="285750" indent="-285750" algn="l">
              <a:buFont typeface="Arial" panose="020B0604020202020204" pitchFamily="34" charset="0"/>
              <a:buChar char="•"/>
            </a:pPr>
            <a:r>
              <a:rPr lang="en-US" sz="1800" dirty="0">
                <a:latin typeface="+mn-lt"/>
              </a:rPr>
              <a:t>Running expensive retention campaigns (e.g., discounts, calls) based on our prediction may waste resources on customers who would have stayed anyway.</a:t>
            </a:r>
            <a:endParaRPr lang="en-US" sz="1800" dirty="0">
              <a:latin typeface="+mn-lt"/>
            </a:endParaRPr>
          </a:p>
          <a:p>
            <a:pPr marL="285750" indent="-285750" algn="l">
              <a:buFont typeface="Arial" panose="020B0604020202020204" pitchFamily="34" charset="0"/>
              <a:buChar char="•"/>
            </a:pPr>
            <a:r>
              <a:rPr lang="en-US" sz="1800" dirty="0">
                <a:latin typeface="+mn-lt"/>
              </a:rPr>
              <a:t>Actual churners: 2388 (about 80% of the dataset) </a:t>
            </a:r>
            <a:endParaRPr lang="en-US" sz="1800" dirty="0">
              <a:latin typeface="+mn-lt"/>
            </a:endParaRPr>
          </a:p>
          <a:p>
            <a:pPr marL="285750" indent="-285750" algn="l">
              <a:buFont typeface="Arial" panose="020B0604020202020204" pitchFamily="34" charset="0"/>
              <a:buChar char="•"/>
            </a:pPr>
            <a:r>
              <a:rPr lang="en-US" sz="1800" dirty="0">
                <a:latin typeface="+mn-lt"/>
              </a:rPr>
              <a:t>Actual non-churners: 612 (about 20%)</a:t>
            </a:r>
            <a:endParaRPr lang="en-US" sz="1800" dirty="0">
              <a:latin typeface="+mn-lt"/>
            </a:endParaRPr>
          </a:p>
          <a:p>
            <a:pPr marL="285750" indent="-285750" algn="l">
              <a:buFont typeface="Arial" panose="020B0604020202020204" pitchFamily="34" charset="0"/>
              <a:buChar char="•"/>
            </a:pPr>
            <a:endParaRPr lang="en-US" sz="1800" dirty="0">
              <a:latin typeface="+mn-lt"/>
            </a:endParaRPr>
          </a:p>
        </p:txBody>
      </p:sp>
      <p:pic>
        <p:nvPicPr>
          <p:cNvPr id="4" name="Picture 3" descr="Customer_Churn_Prediction_Models_in_Machine_Learning"/>
          <p:cNvPicPr>
            <a:picLocks noChangeAspect="1"/>
          </p:cNvPicPr>
          <p:nvPr/>
        </p:nvPicPr>
        <p:blipFill>
          <a:blip r:embed="rId1"/>
          <a:srcRect r="4259" b="9159"/>
          <a:stretch>
            <a:fillRect/>
          </a:stretch>
        </p:blipFill>
        <p:spPr>
          <a:xfrm>
            <a:off x="-196215" y="0"/>
            <a:ext cx="6081395" cy="6858000"/>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creenshot 2025-05-21 130249"/>
          <p:cNvPicPr>
            <a:picLocks noChangeAspect="1"/>
          </p:cNvPicPr>
          <p:nvPr>
            <p:ph type="pic" sz="quarter" idx="10"/>
          </p:nvPr>
        </p:nvPicPr>
        <p:blipFill>
          <a:blip r:embed="rId1"/>
          <a:stretch>
            <a:fillRect/>
          </a:stretch>
        </p:blipFill>
        <p:spPr>
          <a:xfrm>
            <a:off x="4968875" y="1156335"/>
            <a:ext cx="7083425" cy="4998085"/>
          </a:xfrm>
          <a:prstGeom prst="rect">
            <a:avLst/>
          </a:prstGeom>
          <a:ln w="28575">
            <a:solidFill>
              <a:schemeClr val="tx2"/>
            </a:solidFill>
          </a:ln>
        </p:spPr>
      </p:pic>
      <p:sp>
        <p:nvSpPr>
          <p:cNvPr id="2" name="Slide Number Placeholder 1"/>
          <p:cNvSpPr>
            <a:spLocks noGrp="1"/>
          </p:cNvSpPr>
          <p:nvPr>
            <p:ph type="sldNum" sz="quarter" idx="4"/>
          </p:nvPr>
        </p:nvSpPr>
        <p:spPr>
          <a:xfrm>
            <a:off x="11766616" y="6492875"/>
            <a:ext cx="393567" cy="365125"/>
          </a:xfrm>
        </p:spPr>
        <p:txBody>
          <a:bodyPr/>
          <a:lstStyle/>
          <a:p>
            <a:fld id="{5AE1514C-5E56-4738-A1FF-4B1CFD2A3E36}" type="slidenum">
              <a:rPr lang="en-US" smtClean="0"/>
            </a:fld>
            <a:endParaRPr lang="en-US" dirty="0"/>
          </a:p>
        </p:txBody>
      </p:sp>
      <p:sp>
        <p:nvSpPr>
          <p:cNvPr id="6" name="Text Box 5"/>
          <p:cNvSpPr txBox="1"/>
          <p:nvPr/>
        </p:nvSpPr>
        <p:spPr>
          <a:xfrm>
            <a:off x="0" y="996950"/>
            <a:ext cx="4744720" cy="5860415"/>
          </a:xfrm>
          <a:prstGeom prst="rect">
            <a:avLst/>
          </a:prstGeom>
          <a:noFill/>
        </p:spPr>
        <p:txBody>
          <a:bodyPr wrap="square" rtlCol="0">
            <a:noAutofit/>
          </a:bodyPr>
          <a:p>
            <a:pPr indent="0" algn="just">
              <a:buNone/>
            </a:pPr>
            <a:r>
              <a:rPr lang="en-US" altLang="en-US" sz="1400" b="1">
                <a:cs typeface="+mn-lt"/>
              </a:rPr>
              <a:t>1. Average monthly usage – Most important</a:t>
            </a:r>
            <a:endParaRPr lang="en-US" altLang="en-US" sz="1400" b="1">
              <a:cs typeface="+mn-lt"/>
            </a:endParaRPr>
          </a:p>
          <a:p>
            <a:pPr indent="0" algn="just">
              <a:buNone/>
            </a:pPr>
            <a:r>
              <a:rPr lang="en-US" altLang="en-US" sz="1400" i="1">
                <a:cs typeface="+mn-lt"/>
              </a:rPr>
              <a:t>Importance score : 1432</a:t>
            </a:r>
            <a:endParaRPr lang="en-US" altLang="en-US" sz="1400">
              <a:cs typeface="+mn-lt"/>
            </a:endParaRPr>
          </a:p>
          <a:p>
            <a:pPr marL="285750" indent="-285750" algn="just">
              <a:buFont typeface="Arial" panose="020B0604020202020204" pitchFamily="34" charset="0"/>
              <a:buChar char="•"/>
            </a:pPr>
            <a:r>
              <a:rPr lang="en-US" altLang="en-US" sz="1400">
                <a:cs typeface="+mn-lt"/>
              </a:rPr>
              <a:t>This is the most important feature. It is likely that the user's monthly usage frequency has the biggest impact on the model's forecasts (e.g., for churn, satisfaction, or engagement).</a:t>
            </a:r>
            <a:endParaRPr lang="en-US" altLang="en-US" sz="1400">
              <a:cs typeface="+mn-lt"/>
            </a:endParaRPr>
          </a:p>
          <a:p>
            <a:pPr indent="0" algn="just">
              <a:buNone/>
            </a:pPr>
            <a:endParaRPr lang="en-US" altLang="en-US" sz="1400">
              <a:cs typeface="+mn-lt"/>
            </a:endParaRPr>
          </a:p>
          <a:p>
            <a:pPr indent="0" algn="just">
              <a:buNone/>
            </a:pPr>
            <a:r>
              <a:rPr lang="en-US" altLang="en-US" sz="1400" b="1">
                <a:cs typeface="+mn-lt"/>
              </a:rPr>
              <a:t>2. Last login days – Second most important</a:t>
            </a:r>
            <a:endParaRPr lang="en-US" altLang="en-US" sz="1400" b="1">
              <a:cs typeface="+mn-lt"/>
            </a:endParaRPr>
          </a:p>
          <a:p>
            <a:pPr indent="0" algn="just">
              <a:buNone/>
            </a:pPr>
            <a:r>
              <a:rPr lang="en-US" altLang="en-US" sz="1400" i="1">
                <a:cs typeface="+mn-lt"/>
              </a:rPr>
              <a:t>Importance score : 1233</a:t>
            </a:r>
            <a:endParaRPr lang="en-US" altLang="en-US" sz="1400" i="1">
              <a:cs typeface="+mn-lt"/>
            </a:endParaRPr>
          </a:p>
          <a:p>
            <a:pPr marL="285750" indent="-285750" algn="just">
              <a:buFont typeface="Arial" panose="020B0604020202020204" pitchFamily="34" charset="0"/>
              <a:buChar char="•"/>
            </a:pPr>
            <a:r>
              <a:rPr lang="en-US" altLang="en-US" sz="1400">
                <a:cs typeface="+mn-lt"/>
              </a:rPr>
              <a:t>Indicates that recent user activity (e.g., how many days since last login) is a strong predictor.</a:t>
            </a:r>
            <a:endParaRPr lang="en-US" altLang="en-US" sz="1400">
              <a:cs typeface="+mn-lt"/>
            </a:endParaRPr>
          </a:p>
          <a:p>
            <a:pPr marL="285750" indent="-285750" algn="just">
              <a:buFont typeface="Arial" panose="020B0604020202020204" pitchFamily="34" charset="0"/>
              <a:buChar char="•"/>
            </a:pPr>
            <a:r>
              <a:rPr lang="en-US" altLang="en-US" sz="1400">
                <a:cs typeface="+mn-lt"/>
              </a:rPr>
              <a:t>May signal user disengagement or satisfaction level.</a:t>
            </a:r>
            <a:endParaRPr lang="en-US" altLang="en-US" sz="1400">
              <a:cs typeface="+mn-lt"/>
            </a:endParaRPr>
          </a:p>
          <a:p>
            <a:pPr indent="0" algn="just">
              <a:buNone/>
            </a:pPr>
            <a:endParaRPr lang="en-US" altLang="en-US" sz="1400">
              <a:cs typeface="+mn-lt"/>
            </a:endParaRPr>
          </a:p>
          <a:p>
            <a:pPr indent="0" algn="just">
              <a:buNone/>
            </a:pPr>
            <a:r>
              <a:rPr lang="en-US" altLang="en-US" sz="1400" b="1">
                <a:cs typeface="+mn-lt"/>
              </a:rPr>
              <a:t>3. Complaint rate</a:t>
            </a:r>
            <a:endParaRPr lang="en-US" altLang="en-US" sz="1400" b="1">
              <a:cs typeface="+mn-lt"/>
            </a:endParaRPr>
          </a:p>
          <a:p>
            <a:pPr indent="0" algn="just">
              <a:buNone/>
            </a:pPr>
            <a:r>
              <a:rPr lang="en-US" altLang="en-US" sz="1400" i="1">
                <a:cs typeface="+mn-lt"/>
              </a:rPr>
              <a:t>Importance score : 1162</a:t>
            </a:r>
            <a:endParaRPr lang="en-US" altLang="en-US" sz="1400" i="1">
              <a:cs typeface="+mn-lt"/>
            </a:endParaRPr>
          </a:p>
          <a:p>
            <a:pPr marL="285750" indent="-285750" algn="just">
              <a:buFont typeface="Arial" panose="020B0604020202020204" pitchFamily="34" charset="0"/>
              <a:buChar char="•"/>
            </a:pPr>
            <a:r>
              <a:rPr lang="en-US" altLang="en-US" sz="1400">
                <a:cs typeface="+mn-lt"/>
              </a:rPr>
              <a:t>Suggests user complaints are also highly relevant—potentially a strong signal of dissatisfaction or risk of churn.</a:t>
            </a:r>
            <a:endParaRPr lang="en-US" altLang="en-US" sz="1400">
              <a:cs typeface="+mn-lt"/>
            </a:endParaRPr>
          </a:p>
          <a:p>
            <a:pPr indent="0" algn="just">
              <a:buNone/>
            </a:pPr>
            <a:endParaRPr lang="en-US" altLang="en-US" sz="1400">
              <a:cs typeface="+mn-lt"/>
            </a:endParaRPr>
          </a:p>
          <a:p>
            <a:pPr indent="0" algn="just">
              <a:buNone/>
            </a:pPr>
            <a:r>
              <a:rPr lang="en-US" altLang="en-US" sz="1400" b="1">
                <a:cs typeface="+mn-lt"/>
              </a:rPr>
              <a:t>4. Plan type – Least important</a:t>
            </a:r>
            <a:endParaRPr lang="en-US" altLang="en-US" sz="1400" b="1">
              <a:cs typeface="+mn-lt"/>
            </a:endParaRPr>
          </a:p>
          <a:p>
            <a:pPr indent="0" algn="just">
              <a:buNone/>
            </a:pPr>
            <a:r>
              <a:rPr lang="en-US" altLang="en-US" sz="1400" i="1">
                <a:cs typeface="+mn-lt"/>
              </a:rPr>
              <a:t>Importance score : 302</a:t>
            </a:r>
            <a:endParaRPr lang="en-US" altLang="en-US" sz="1400" i="1">
              <a:cs typeface="+mn-lt"/>
            </a:endParaRPr>
          </a:p>
          <a:p>
            <a:pPr marL="285750" indent="-285750" algn="just">
              <a:buFont typeface="Arial" panose="020B0604020202020204" pitchFamily="34" charset="0"/>
              <a:buChar char="•"/>
            </a:pPr>
            <a:r>
              <a:rPr lang="en-US" altLang="en-US" sz="1400">
                <a:cs typeface="+mn-lt"/>
              </a:rPr>
              <a:t>Indicates that the type of plan a user is on contributes the least to the model’s decisions.</a:t>
            </a:r>
            <a:endParaRPr lang="en-US" altLang="en-US" sz="1400">
              <a:cs typeface="+mn-lt"/>
            </a:endParaRPr>
          </a:p>
          <a:p>
            <a:pPr marL="285750" indent="-285750" algn="just">
              <a:buFont typeface="Arial" panose="020B0604020202020204" pitchFamily="34" charset="0"/>
              <a:buChar char="•"/>
            </a:pPr>
            <a:r>
              <a:rPr lang="en-US" altLang="en-US" sz="1400">
                <a:cs typeface="+mn-lt"/>
              </a:rPr>
              <a:t>It may still matter, but not as much as behavior-based features like usage and login history.</a:t>
            </a:r>
            <a:endParaRPr lang="en-US" altLang="en-US" sz="1400">
              <a:cs typeface="+mn-lt"/>
            </a:endParaRPr>
          </a:p>
          <a:p>
            <a:pPr indent="0" algn="just">
              <a:buNone/>
            </a:pPr>
            <a:endParaRPr lang="en-US" altLang="en-US" sz="1400">
              <a:cs typeface="+mn-lt"/>
            </a:endParaRPr>
          </a:p>
          <a:p>
            <a:pPr indent="0" algn="just">
              <a:buNone/>
            </a:pPr>
            <a:endParaRPr lang="en-US" altLang="en-US" sz="1400">
              <a:cs typeface="+mn-lt"/>
            </a:endParaRPr>
          </a:p>
        </p:txBody>
      </p:sp>
      <p:sp>
        <p:nvSpPr>
          <p:cNvPr id="8" name="Text Placeholder 7"/>
          <p:cNvSpPr>
            <a:spLocks noGrp="1"/>
          </p:cNvSpPr>
          <p:nvPr>
            <p:ph type="body" sz="quarter" idx="11"/>
          </p:nvPr>
        </p:nvSpPr>
        <p:spPr>
          <a:xfrm>
            <a:off x="-212090" y="125730"/>
            <a:ext cx="7107555" cy="589280"/>
          </a:xfrm>
        </p:spPr>
        <p:txBody>
          <a:bodyPr wrap="square"/>
          <a:p>
            <a:pPr lvl="1">
              <a:spcAft>
                <a:spcPts val="1200"/>
              </a:spcAft>
            </a:pPr>
            <a:r>
              <a:rPr lang="en-US" sz="3600" b="1" dirty="0">
                <a:solidFill>
                  <a:schemeClr val="tx1"/>
                </a:solidFill>
              </a:rPr>
              <a:t>Feature Importance on churn</a:t>
            </a:r>
            <a:endParaRPr lang="en-US" sz="3600" b="1" dirty="0">
              <a:solidFill>
                <a:schemeClr val="tx1"/>
              </a:solidFil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253490" y="1315720"/>
            <a:ext cx="9816465" cy="4970780"/>
          </a:xfrm>
          <a:prstGeom prst="rect">
            <a:avLst/>
          </a:prstGeom>
        </p:spPr>
      </p:pic>
      <p:sp>
        <p:nvSpPr>
          <p:cNvPr id="8" name="Text Box 7"/>
          <p:cNvSpPr txBox="1"/>
          <p:nvPr/>
        </p:nvSpPr>
        <p:spPr>
          <a:xfrm>
            <a:off x="1253490" y="346075"/>
            <a:ext cx="9984105" cy="645160"/>
          </a:xfrm>
          <a:prstGeom prst="rect">
            <a:avLst/>
          </a:prstGeom>
          <a:noFill/>
        </p:spPr>
        <p:txBody>
          <a:bodyPr wrap="square" rtlCol="0">
            <a:spAutoFit/>
          </a:bodyPr>
          <a:p>
            <a:r>
              <a:rPr lang="en-US" sz="3600" b="1"/>
              <a:t>Data Visualization and Dashboard (Power BI)</a:t>
            </a:r>
            <a:endParaRPr lang="en-US" sz="36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696726" y="6484937"/>
            <a:ext cx="533348" cy="365125"/>
          </a:xfrm>
        </p:spPr>
        <p:txBody>
          <a:bodyPr/>
          <a:lstStyle/>
          <a:p>
            <a:fld id="{5AE1514C-5E56-4738-A1FF-4B1CFD2A3E36}" type="slidenum">
              <a:rPr lang="en-US" smtClean="0"/>
            </a:fld>
            <a:endParaRPr lang="en-US" dirty="0"/>
          </a:p>
        </p:txBody>
      </p:sp>
      <p:sp>
        <p:nvSpPr>
          <p:cNvPr id="11" name="Text Placeholder 10"/>
          <p:cNvSpPr>
            <a:spLocks noGrp="1"/>
          </p:cNvSpPr>
          <p:nvPr>
            <p:ph type="body" sz="quarter" idx="11"/>
          </p:nvPr>
        </p:nvSpPr>
        <p:spPr>
          <a:xfrm>
            <a:off x="6202045" y="313690"/>
            <a:ext cx="6096000" cy="5361305"/>
          </a:xfrm>
        </p:spPr>
        <p:txBody>
          <a:bodyPr/>
          <a:lstStyle/>
          <a:p>
            <a:endParaRPr lang="en-US" sz="2400" dirty="0"/>
          </a:p>
          <a:p>
            <a:pPr algn="l"/>
            <a:r>
              <a:rPr altLang="en-US" sz="4000" b="1">
                <a:solidFill>
                  <a:schemeClr val="tx1"/>
                </a:solidFill>
                <a:effectLst>
                  <a:outerShdw blurRad="38100" dist="19050" dir="2700000" algn="tl" rotWithShape="0">
                    <a:schemeClr val="dk1">
                      <a:alpha val="40000"/>
                    </a:schemeClr>
                  </a:outerShdw>
                </a:effectLst>
                <a:sym typeface="+mn-ea"/>
              </a:rPr>
              <a:t>         Key Insights</a:t>
            </a:r>
            <a:endParaRPr lang="en-US" altLang="en-US" sz="4000" b="1">
              <a:solidFill>
                <a:schemeClr val="tx1"/>
              </a:solidFill>
              <a:effectLst>
                <a:outerShdw blurRad="38100" dist="19050" dir="2700000" algn="tl" rotWithShape="0">
                  <a:schemeClr val="dk1">
                    <a:alpha val="40000"/>
                  </a:schemeClr>
                </a:outerShdw>
              </a:effectLst>
            </a:endParaRPr>
          </a:p>
          <a:p>
            <a:pPr marL="285750" indent="-285750" algn="l">
              <a:buFont typeface="Arial" panose="020B0604020202020204" pitchFamily="34" charset="0"/>
              <a:buChar char="•"/>
            </a:pPr>
            <a:endParaRPr altLang="en-US" sz="1600">
              <a:sym typeface="+mn-ea"/>
            </a:endParaRPr>
          </a:p>
          <a:p>
            <a:pPr marL="285750" indent="-285750" algn="l">
              <a:buFont typeface="Arial" panose="020B0604020202020204" pitchFamily="34" charset="0"/>
              <a:buChar char="•"/>
            </a:pPr>
            <a:r>
              <a:rPr altLang="en-US" sz="1800">
                <a:sym typeface="+mn-ea"/>
              </a:rPr>
              <a:t>User behavior metrics (usage frequency and recent activity) are more predictive than demographic or static features like plan type.</a:t>
            </a:r>
            <a:endParaRPr lang="en-US" altLang="en-US" sz="1800"/>
          </a:p>
          <a:p>
            <a:pPr marL="285750" indent="-285750" algn="l">
              <a:buFont typeface="Arial" panose="020B0604020202020204" pitchFamily="34" charset="0"/>
              <a:buChar char="•"/>
            </a:pPr>
            <a:r>
              <a:rPr altLang="en-US" sz="1800">
                <a:sym typeface="+mn-ea"/>
              </a:rPr>
              <a:t>High complaint rates are strongly associated with the target outcome, implying the importance of monitoring customer feedback.</a:t>
            </a:r>
            <a:endParaRPr lang="en-US" altLang="en-US" sz="1800"/>
          </a:p>
          <a:p>
            <a:pPr marL="285750" indent="-285750" algn="l">
              <a:buFont typeface="Arial" panose="020B0604020202020204" pitchFamily="34" charset="0"/>
              <a:buChar char="•"/>
            </a:pPr>
            <a:r>
              <a:rPr altLang="en-US" sz="1800">
                <a:sym typeface="+mn-ea"/>
              </a:rPr>
              <a:t>Plan type might not need as much attention for predictive modeling, but could still be relevant for strategic segmentation.</a:t>
            </a:r>
            <a:endParaRPr lang="en-US" altLang="en-US" sz="1800" dirty="0">
              <a:sym typeface="+mn-ea"/>
            </a:endParaRPr>
          </a:p>
        </p:txBody>
      </p:sp>
      <p:pic>
        <p:nvPicPr>
          <p:cNvPr id="4" name="Picture 3" descr="Screenshot 2025-05-22 131135"/>
          <p:cNvPicPr>
            <a:picLocks noChangeAspect="1"/>
          </p:cNvPicPr>
          <p:nvPr/>
        </p:nvPicPr>
        <p:blipFill>
          <a:blip r:embed="rId1"/>
          <a:srcRect l="6521" t="13740" b="6536"/>
          <a:stretch>
            <a:fillRect/>
          </a:stretch>
        </p:blipFill>
        <p:spPr>
          <a:xfrm>
            <a:off x="0" y="0"/>
            <a:ext cx="6202045" cy="6849745"/>
          </a:xfrm>
          <a:prstGeom prst="rect">
            <a:avLst/>
          </a:prstGeom>
        </p:spPr>
      </p:pic>
    </p:spTree>
  </p:cSld>
  <p:clrMapOvr>
    <a:masterClrMapping/>
  </p:clrMapOvr>
  <p:transition spd="slow">
    <p:push/>
  </p:transition>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2E6351-E64A-42DD-A554-7DF752222129}">
  <ds:schemaRefs/>
</ds:datastoreItem>
</file>

<file path=customXml/itemProps2.xml><?xml version="1.0" encoding="utf-8"?>
<ds:datastoreItem xmlns:ds="http://schemas.openxmlformats.org/officeDocument/2006/customXml" ds:itemID="{530CA71C-6B24-463C-853F-076A02E27CBC}">
  <ds:schemaRefs/>
</ds:datastoreItem>
</file>

<file path=customXml/itemProps3.xml><?xml version="1.0" encoding="utf-8"?>
<ds:datastoreItem xmlns:ds="http://schemas.openxmlformats.org/officeDocument/2006/customXml" ds:itemID="{B1C2FF92-1ACE-4D23-9586-85906FF02F9F}">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0</TotalTime>
  <Words>5485</Words>
  <Application>WPS Presentation</Application>
  <PresentationFormat>Widescreen</PresentationFormat>
  <Paragraphs>133</Paragraphs>
  <Slides>12</Slides>
  <Notes>12</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12</vt:i4>
      </vt:variant>
    </vt:vector>
  </HeadingPairs>
  <TitlesOfParts>
    <vt:vector size="31" baseType="lpstr">
      <vt:lpstr>Arial</vt:lpstr>
      <vt:lpstr>SimSun</vt:lpstr>
      <vt:lpstr>Wingdings</vt:lpstr>
      <vt:lpstr>Segoe UI Semibold</vt:lpstr>
      <vt:lpstr>Segoe UI</vt:lpstr>
      <vt:lpstr>Segoe UI Semilight</vt:lpstr>
      <vt:lpstr>Segoe UI</vt:lpstr>
      <vt:lpstr>Calibri</vt:lpstr>
      <vt:lpstr>Arial Black</vt:lpstr>
      <vt:lpstr>Segoe UI Black</vt:lpstr>
      <vt:lpstr>Calibri</vt:lpstr>
      <vt:lpstr>Cordia New</vt:lpstr>
      <vt:lpstr>Leelawadee UI</vt:lpstr>
      <vt:lpstr>Microsoft YaHei</vt:lpstr>
      <vt:lpstr>Arial Unicode MS</vt:lpstr>
      <vt:lpstr>Segoe UI Light</vt:lpstr>
      <vt:lpstr>Storybuilding Neal Creative</vt:lpstr>
      <vt:lpstr>Blue Waves</vt:lpstr>
      <vt:lpstr>1_Blue Waves</vt:lpstr>
      <vt:lpstr>CUSTOMER CHURN PREDICTION</vt:lpstr>
      <vt:lpstr>INTRODUCTION</vt:lpstr>
      <vt:lpstr>PowerPoint 演示文稿</vt:lpstr>
      <vt:lpstr>PREPARE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Hemanth Nayak</dc:creator>
  <cp:lastModifiedBy>Hemanth Nayak</cp:lastModifiedBy>
  <cp:revision>10</cp:revision>
  <dcterms:created xsi:type="dcterms:W3CDTF">2025-05-21T06:55:00Z</dcterms:created>
  <dcterms:modified xsi:type="dcterms:W3CDTF">2025-05-22T12:16:13Z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9787C90F7BAD47E082AC6CFA7F791738_12</vt:lpwstr>
  </property>
  <property fmtid="{D5CDD505-2E9C-101B-9397-08002B2CF9AE}" pid="4" name="KSOProductBuildVer">
    <vt:lpwstr>1033-12.2.0.21179</vt:lpwstr>
  </property>
</Properties>
</file>